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72" r:id="rId4"/>
    <p:sldId id="273" r:id="rId5"/>
    <p:sldId id="275" r:id="rId6"/>
    <p:sldId id="285" r:id="rId7"/>
    <p:sldId id="286" r:id="rId8"/>
    <p:sldId id="276" r:id="rId9"/>
    <p:sldId id="277" r:id="rId10"/>
    <p:sldId id="280" r:id="rId11"/>
    <p:sldId id="282" r:id="rId12"/>
    <p:sldId id="283" r:id="rId13"/>
    <p:sldId id="284" r:id="rId14"/>
    <p:sldId id="269" r:id="rId15"/>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Poppins Medium" panose="020B0604020202020204" pitchFamily="34" charset="0"/>
      <p:regular r:id="rId22"/>
      <p:italic r:id="rId23"/>
    </p:embeddedFont>
    <p:embeddedFont>
      <p:font typeface="Poppins SemiBold" panose="020B0604020202020204" pitchFamily="34" charset="0"/>
      <p:regular r:id="rId24"/>
      <p:bold r:id="rId25"/>
      <p:italic r:id="rId26"/>
      <p:boldItalic r:id="rId27"/>
    </p:embeddedFont>
    <p:embeddedFont>
      <p:font typeface="Poppins-Medium" pitchFamily="2" charset="77"/>
      <p:regular r:id="rId28"/>
      <p:bold r:id="rId29"/>
      <p:italic r:id="rId30"/>
      <p:boldItalic r:id="rId31"/>
    </p:embeddedFont>
    <p:embeddedFont>
      <p:font typeface="Poppins-Regular" pitchFamily="2" charset="77"/>
      <p:regular r:id="rId32"/>
      <p:bold r:id="rId33"/>
      <p:italic r:id="rId34"/>
      <p:boldItalic r:id="rId35"/>
    </p:embeddedFont>
    <p:embeddedFont>
      <p:font typeface="Segoe UI" panose="020B0502040204020203"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D760"/>
    <a:srgbClr val="B4B5B2"/>
    <a:srgbClr val="121212"/>
    <a:srgbClr val="231A32"/>
    <a:srgbClr val="171717"/>
    <a:srgbClr val="505050"/>
    <a:srgbClr val="191919"/>
    <a:srgbClr val="2C2C2C"/>
    <a:srgbClr val="202020"/>
    <a:srgbClr val="555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40" autoAdjust="0"/>
    <p:restoredTop sz="94660"/>
  </p:normalViewPr>
  <p:slideViewPr>
    <p:cSldViewPr snapToGrid="0" showGuides="1">
      <p:cViewPr>
        <p:scale>
          <a:sx n="117" d="100"/>
          <a:sy n="117" d="100"/>
        </p:scale>
        <p:origin x="352" y="4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F4A3-4738-39C7-6F6D-39A4BB398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7DF0C6-4209-C43E-D56B-FFB7396184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533CEA-CD38-A231-C186-58B46C1C0136}"/>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5" name="Footer Placeholder 4">
            <a:extLst>
              <a:ext uri="{FF2B5EF4-FFF2-40B4-BE49-F238E27FC236}">
                <a16:creationId xmlns:a16="http://schemas.microsoft.com/office/drawing/2014/main" id="{61AA86EE-014F-28FD-7CF4-310E6038DF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9C4B6-6611-D908-7AD4-F0D07323A7B5}"/>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05077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EAA9D-6184-80F0-3CF1-62B1CDDA40C3}"/>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3" name="Footer Placeholder 2">
            <a:extLst>
              <a:ext uri="{FF2B5EF4-FFF2-40B4-BE49-F238E27FC236}">
                <a16:creationId xmlns:a16="http://schemas.microsoft.com/office/drawing/2014/main" id="{BA5BC88A-0B79-F670-2036-2C93CDA6C8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4A3E6F-CA88-DC54-2349-240DFFC03E71}"/>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1560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E5E54B-718B-F3AA-01FE-E9B970972289}"/>
              </a:ext>
            </a:extLst>
          </p:cNvPr>
          <p:cNvSpPr>
            <a:spLocks noGrp="1"/>
          </p:cNvSpPr>
          <p:nvPr>
            <p:ph type="pic" sz="quarter" idx="10"/>
          </p:nvPr>
        </p:nvSpPr>
        <p:spPr>
          <a:xfrm>
            <a:off x="422440" y="5873860"/>
            <a:ext cx="801145" cy="801145"/>
          </a:xfrm>
          <a:custGeom>
            <a:avLst/>
            <a:gdLst>
              <a:gd name="connsiteX0" fmla="*/ 0 w 801145"/>
              <a:gd name="connsiteY0" fmla="*/ 0 h 801145"/>
              <a:gd name="connsiteX1" fmla="*/ 801145 w 801145"/>
              <a:gd name="connsiteY1" fmla="*/ 0 h 801145"/>
              <a:gd name="connsiteX2" fmla="*/ 801145 w 801145"/>
              <a:gd name="connsiteY2" fmla="*/ 801145 h 801145"/>
              <a:gd name="connsiteX3" fmla="*/ 0 w 801145"/>
              <a:gd name="connsiteY3" fmla="*/ 801145 h 801145"/>
            </a:gdLst>
            <a:ahLst/>
            <a:cxnLst>
              <a:cxn ang="0">
                <a:pos x="connsiteX0" y="connsiteY0"/>
              </a:cxn>
              <a:cxn ang="0">
                <a:pos x="connsiteX1" y="connsiteY1"/>
              </a:cxn>
              <a:cxn ang="0">
                <a:pos x="connsiteX2" y="connsiteY2"/>
              </a:cxn>
              <a:cxn ang="0">
                <a:pos x="connsiteX3" y="connsiteY3"/>
              </a:cxn>
            </a:cxnLst>
            <a:rect l="l" t="t" r="r" b="b"/>
            <a:pathLst>
              <a:path w="801145" h="801145">
                <a:moveTo>
                  <a:pt x="0" y="0"/>
                </a:moveTo>
                <a:lnTo>
                  <a:pt x="801145" y="0"/>
                </a:lnTo>
                <a:lnTo>
                  <a:pt x="801145" y="801145"/>
                </a:lnTo>
                <a:lnTo>
                  <a:pt x="0" y="801145"/>
                </a:lnTo>
                <a:close/>
              </a:path>
            </a:pathLst>
          </a:custGeom>
        </p:spPr>
        <p:txBody>
          <a:bodyPr wrap="square">
            <a:noAutofit/>
          </a:bodyPr>
          <a:lstStyle/>
          <a:p>
            <a:endParaRPr lang="en-IN"/>
          </a:p>
        </p:txBody>
      </p:sp>
    </p:spTree>
    <p:extLst>
      <p:ext uri="{BB962C8B-B14F-4D97-AF65-F5344CB8AC3E}">
        <p14:creationId xmlns:p14="http://schemas.microsoft.com/office/powerpoint/2010/main" val="3302960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037A15C-9FEA-0991-2A48-1BB829355ACC}"/>
              </a:ext>
            </a:extLst>
          </p:cNvPr>
          <p:cNvSpPr>
            <a:spLocks noGrp="1"/>
          </p:cNvSpPr>
          <p:nvPr>
            <p:ph type="pic" sz="quarter" idx="10"/>
          </p:nvPr>
        </p:nvSpPr>
        <p:spPr>
          <a:xfrm>
            <a:off x="9629994" y="1752776"/>
            <a:ext cx="1939605" cy="1939605"/>
          </a:xfrm>
          <a:custGeom>
            <a:avLst/>
            <a:gdLst>
              <a:gd name="connsiteX0" fmla="*/ 134518 w 1939605"/>
              <a:gd name="connsiteY0" fmla="*/ 0 h 1939605"/>
              <a:gd name="connsiteX1" fmla="*/ 1805087 w 1939605"/>
              <a:gd name="connsiteY1" fmla="*/ 0 h 1939605"/>
              <a:gd name="connsiteX2" fmla="*/ 1939605 w 1939605"/>
              <a:gd name="connsiteY2" fmla="*/ 134518 h 1939605"/>
              <a:gd name="connsiteX3" fmla="*/ 1939605 w 1939605"/>
              <a:gd name="connsiteY3" fmla="*/ 1805088 h 1939605"/>
              <a:gd name="connsiteX4" fmla="*/ 1805087 w 1939605"/>
              <a:gd name="connsiteY4" fmla="*/ 1939605 h 1939605"/>
              <a:gd name="connsiteX5" fmla="*/ 134518 w 1939605"/>
              <a:gd name="connsiteY5" fmla="*/ 1939605 h 1939605"/>
              <a:gd name="connsiteX6" fmla="*/ 0 w 1939605"/>
              <a:gd name="connsiteY6" fmla="*/ 1805088 h 1939605"/>
              <a:gd name="connsiteX7" fmla="*/ 0 w 1939605"/>
              <a:gd name="connsiteY7" fmla="*/ 134518 h 1939605"/>
              <a:gd name="connsiteX8" fmla="*/ 134518 w 1939605"/>
              <a:gd name="connsiteY8" fmla="*/ 0 h 193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605" h="1939605">
                <a:moveTo>
                  <a:pt x="134518" y="0"/>
                </a:moveTo>
                <a:lnTo>
                  <a:pt x="1805087" y="0"/>
                </a:lnTo>
                <a:cubicBezTo>
                  <a:pt x="1879379" y="0"/>
                  <a:pt x="1939605" y="60226"/>
                  <a:pt x="1939605" y="134518"/>
                </a:cubicBezTo>
                <a:lnTo>
                  <a:pt x="1939605" y="1805088"/>
                </a:lnTo>
                <a:cubicBezTo>
                  <a:pt x="1939605" y="1879380"/>
                  <a:pt x="1879379" y="1939605"/>
                  <a:pt x="1805087" y="1939605"/>
                </a:cubicBezTo>
                <a:lnTo>
                  <a:pt x="134518" y="1939605"/>
                </a:lnTo>
                <a:cubicBezTo>
                  <a:pt x="60226" y="1939605"/>
                  <a:pt x="0" y="1879380"/>
                  <a:pt x="0" y="1805088"/>
                </a:cubicBezTo>
                <a:lnTo>
                  <a:pt x="0" y="134518"/>
                </a:lnTo>
                <a:cubicBezTo>
                  <a:pt x="0" y="60226"/>
                  <a:pt x="60226" y="0"/>
                  <a:pt x="13451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94686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58D12C6-C78A-78B0-7402-251995E7B849}"/>
              </a:ext>
            </a:extLst>
          </p:cNvPr>
          <p:cNvSpPr>
            <a:spLocks noGrp="1"/>
          </p:cNvSpPr>
          <p:nvPr>
            <p:ph type="pic" sz="quarter" idx="10"/>
          </p:nvPr>
        </p:nvSpPr>
        <p:spPr>
          <a:xfrm>
            <a:off x="3287719" y="2829557"/>
            <a:ext cx="2493163" cy="3133078"/>
          </a:xfrm>
          <a:custGeom>
            <a:avLst/>
            <a:gdLst>
              <a:gd name="connsiteX0" fmla="*/ 163751 w 2493163"/>
              <a:gd name="connsiteY0" fmla="*/ 0 h 3133078"/>
              <a:gd name="connsiteX1" fmla="*/ 2329412 w 2493163"/>
              <a:gd name="connsiteY1" fmla="*/ 0 h 3133078"/>
              <a:gd name="connsiteX2" fmla="*/ 2493163 w 2493163"/>
              <a:gd name="connsiteY2" fmla="*/ 163751 h 3133078"/>
              <a:gd name="connsiteX3" fmla="*/ 2493163 w 2493163"/>
              <a:gd name="connsiteY3" fmla="*/ 2969327 h 3133078"/>
              <a:gd name="connsiteX4" fmla="*/ 2329412 w 2493163"/>
              <a:gd name="connsiteY4" fmla="*/ 3133078 h 3133078"/>
              <a:gd name="connsiteX5" fmla="*/ 163751 w 2493163"/>
              <a:gd name="connsiteY5" fmla="*/ 3133078 h 3133078"/>
              <a:gd name="connsiteX6" fmla="*/ 0 w 2493163"/>
              <a:gd name="connsiteY6" fmla="*/ 2969327 h 3133078"/>
              <a:gd name="connsiteX7" fmla="*/ 0 w 2493163"/>
              <a:gd name="connsiteY7" fmla="*/ 163751 h 3133078"/>
              <a:gd name="connsiteX8" fmla="*/ 163751 w 2493163"/>
              <a:gd name="connsiteY8" fmla="*/ 0 h 313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163" h="3133078">
                <a:moveTo>
                  <a:pt x="163751" y="0"/>
                </a:moveTo>
                <a:lnTo>
                  <a:pt x="2329412" y="0"/>
                </a:lnTo>
                <a:cubicBezTo>
                  <a:pt x="2419849" y="0"/>
                  <a:pt x="2493163" y="73314"/>
                  <a:pt x="2493163" y="163751"/>
                </a:cubicBezTo>
                <a:lnTo>
                  <a:pt x="2493163" y="2969327"/>
                </a:lnTo>
                <a:cubicBezTo>
                  <a:pt x="2493163" y="3059764"/>
                  <a:pt x="2419849" y="3133078"/>
                  <a:pt x="2329412" y="3133078"/>
                </a:cubicBezTo>
                <a:lnTo>
                  <a:pt x="163751" y="3133078"/>
                </a:lnTo>
                <a:cubicBezTo>
                  <a:pt x="73314" y="3133078"/>
                  <a:pt x="0" y="3059764"/>
                  <a:pt x="0" y="2969327"/>
                </a:cubicBezTo>
                <a:lnTo>
                  <a:pt x="0" y="163751"/>
                </a:lnTo>
                <a:cubicBezTo>
                  <a:pt x="0" y="73314"/>
                  <a:pt x="73314" y="0"/>
                  <a:pt x="163751"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609197C2-4F86-535A-366D-9C84050E892B}"/>
              </a:ext>
            </a:extLst>
          </p:cNvPr>
          <p:cNvSpPr>
            <a:spLocks noGrp="1"/>
          </p:cNvSpPr>
          <p:nvPr>
            <p:ph type="pic" sz="quarter" idx="11"/>
          </p:nvPr>
        </p:nvSpPr>
        <p:spPr>
          <a:xfrm>
            <a:off x="6096000" y="1898462"/>
            <a:ext cx="3123409" cy="1978417"/>
          </a:xfrm>
          <a:custGeom>
            <a:avLst/>
            <a:gdLst>
              <a:gd name="connsiteX0" fmla="*/ 129942 w 3123409"/>
              <a:gd name="connsiteY0" fmla="*/ 0 h 1978417"/>
              <a:gd name="connsiteX1" fmla="*/ 2993467 w 3123409"/>
              <a:gd name="connsiteY1" fmla="*/ 0 h 1978417"/>
              <a:gd name="connsiteX2" fmla="*/ 3123409 w 3123409"/>
              <a:gd name="connsiteY2" fmla="*/ 129942 h 1978417"/>
              <a:gd name="connsiteX3" fmla="*/ 3123409 w 3123409"/>
              <a:gd name="connsiteY3" fmla="*/ 1848475 h 1978417"/>
              <a:gd name="connsiteX4" fmla="*/ 2993467 w 3123409"/>
              <a:gd name="connsiteY4" fmla="*/ 1978417 h 1978417"/>
              <a:gd name="connsiteX5" fmla="*/ 129942 w 3123409"/>
              <a:gd name="connsiteY5" fmla="*/ 1978417 h 1978417"/>
              <a:gd name="connsiteX6" fmla="*/ 0 w 3123409"/>
              <a:gd name="connsiteY6" fmla="*/ 1848475 h 1978417"/>
              <a:gd name="connsiteX7" fmla="*/ 0 w 3123409"/>
              <a:gd name="connsiteY7" fmla="*/ 129942 h 1978417"/>
              <a:gd name="connsiteX8" fmla="*/ 129942 w 3123409"/>
              <a:gd name="connsiteY8" fmla="*/ 0 h 19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978417">
                <a:moveTo>
                  <a:pt x="129942" y="0"/>
                </a:moveTo>
                <a:lnTo>
                  <a:pt x="2993467" y="0"/>
                </a:lnTo>
                <a:cubicBezTo>
                  <a:pt x="3065233" y="0"/>
                  <a:pt x="3123409" y="58177"/>
                  <a:pt x="3123409" y="129942"/>
                </a:cubicBezTo>
                <a:lnTo>
                  <a:pt x="3123409" y="1848475"/>
                </a:lnTo>
                <a:cubicBezTo>
                  <a:pt x="3123409" y="1920240"/>
                  <a:pt x="3065233" y="1978417"/>
                  <a:pt x="2993467" y="1978417"/>
                </a:cubicBezTo>
                <a:lnTo>
                  <a:pt x="129942" y="1978417"/>
                </a:lnTo>
                <a:cubicBezTo>
                  <a:pt x="58177" y="1978417"/>
                  <a:pt x="0" y="1920240"/>
                  <a:pt x="0" y="1848475"/>
                </a:cubicBezTo>
                <a:lnTo>
                  <a:pt x="0" y="129942"/>
                </a:lnTo>
                <a:cubicBezTo>
                  <a:pt x="0" y="58177"/>
                  <a:pt x="58177" y="0"/>
                  <a:pt x="129942"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99F158EB-4F70-74BD-529E-B106522521B6}"/>
              </a:ext>
            </a:extLst>
          </p:cNvPr>
          <p:cNvSpPr>
            <a:spLocks noGrp="1"/>
          </p:cNvSpPr>
          <p:nvPr>
            <p:ph type="pic" sz="quarter" idx="12"/>
          </p:nvPr>
        </p:nvSpPr>
        <p:spPr>
          <a:xfrm>
            <a:off x="6095999" y="4192003"/>
            <a:ext cx="3123409" cy="1758895"/>
          </a:xfrm>
          <a:custGeom>
            <a:avLst/>
            <a:gdLst>
              <a:gd name="connsiteX0" fmla="*/ 115524 w 3123409"/>
              <a:gd name="connsiteY0" fmla="*/ 0 h 1758895"/>
              <a:gd name="connsiteX1" fmla="*/ 3007885 w 3123409"/>
              <a:gd name="connsiteY1" fmla="*/ 0 h 1758895"/>
              <a:gd name="connsiteX2" fmla="*/ 3123409 w 3123409"/>
              <a:gd name="connsiteY2" fmla="*/ 115524 h 1758895"/>
              <a:gd name="connsiteX3" fmla="*/ 3123409 w 3123409"/>
              <a:gd name="connsiteY3" fmla="*/ 1643371 h 1758895"/>
              <a:gd name="connsiteX4" fmla="*/ 3007885 w 3123409"/>
              <a:gd name="connsiteY4" fmla="*/ 1758895 h 1758895"/>
              <a:gd name="connsiteX5" fmla="*/ 115524 w 3123409"/>
              <a:gd name="connsiteY5" fmla="*/ 1758895 h 1758895"/>
              <a:gd name="connsiteX6" fmla="*/ 0 w 3123409"/>
              <a:gd name="connsiteY6" fmla="*/ 1643371 h 1758895"/>
              <a:gd name="connsiteX7" fmla="*/ 0 w 3123409"/>
              <a:gd name="connsiteY7" fmla="*/ 115524 h 1758895"/>
              <a:gd name="connsiteX8" fmla="*/ 115524 w 3123409"/>
              <a:gd name="connsiteY8" fmla="*/ 0 h 1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758895">
                <a:moveTo>
                  <a:pt x="115524" y="0"/>
                </a:moveTo>
                <a:lnTo>
                  <a:pt x="3007885" y="0"/>
                </a:lnTo>
                <a:cubicBezTo>
                  <a:pt x="3071687" y="0"/>
                  <a:pt x="3123409" y="51722"/>
                  <a:pt x="3123409" y="115524"/>
                </a:cubicBezTo>
                <a:lnTo>
                  <a:pt x="3123409" y="1643371"/>
                </a:lnTo>
                <a:cubicBezTo>
                  <a:pt x="3123409" y="1707173"/>
                  <a:pt x="3071687" y="1758895"/>
                  <a:pt x="3007885" y="1758895"/>
                </a:cubicBezTo>
                <a:lnTo>
                  <a:pt x="115524" y="1758895"/>
                </a:lnTo>
                <a:cubicBezTo>
                  <a:pt x="51722" y="1758895"/>
                  <a:pt x="0" y="1707173"/>
                  <a:pt x="0" y="1643371"/>
                </a:cubicBezTo>
                <a:lnTo>
                  <a:pt x="0" y="115524"/>
                </a:lnTo>
                <a:cubicBezTo>
                  <a:pt x="0" y="51722"/>
                  <a:pt x="51722" y="0"/>
                  <a:pt x="115524"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B62E0330-0FF7-CE2C-010A-0EA00DC5956E}"/>
              </a:ext>
            </a:extLst>
          </p:cNvPr>
          <p:cNvSpPr>
            <a:spLocks noGrp="1"/>
          </p:cNvSpPr>
          <p:nvPr>
            <p:ph type="pic" sz="quarter" idx="13"/>
          </p:nvPr>
        </p:nvSpPr>
        <p:spPr>
          <a:xfrm>
            <a:off x="9534529" y="1898462"/>
            <a:ext cx="2249488" cy="4064174"/>
          </a:xfrm>
          <a:custGeom>
            <a:avLst/>
            <a:gdLst>
              <a:gd name="connsiteX0" fmla="*/ 147746 w 2249488"/>
              <a:gd name="connsiteY0" fmla="*/ 0 h 4064174"/>
              <a:gd name="connsiteX1" fmla="*/ 2101742 w 2249488"/>
              <a:gd name="connsiteY1" fmla="*/ 0 h 4064174"/>
              <a:gd name="connsiteX2" fmla="*/ 2249488 w 2249488"/>
              <a:gd name="connsiteY2" fmla="*/ 147746 h 4064174"/>
              <a:gd name="connsiteX3" fmla="*/ 2249488 w 2249488"/>
              <a:gd name="connsiteY3" fmla="*/ 3916428 h 4064174"/>
              <a:gd name="connsiteX4" fmla="*/ 2101742 w 2249488"/>
              <a:gd name="connsiteY4" fmla="*/ 4064174 h 4064174"/>
              <a:gd name="connsiteX5" fmla="*/ 147746 w 2249488"/>
              <a:gd name="connsiteY5" fmla="*/ 4064174 h 4064174"/>
              <a:gd name="connsiteX6" fmla="*/ 0 w 2249488"/>
              <a:gd name="connsiteY6" fmla="*/ 3916428 h 4064174"/>
              <a:gd name="connsiteX7" fmla="*/ 0 w 2249488"/>
              <a:gd name="connsiteY7" fmla="*/ 147746 h 4064174"/>
              <a:gd name="connsiteX8" fmla="*/ 147746 w 2249488"/>
              <a:gd name="connsiteY8" fmla="*/ 0 h 406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488" h="4064174">
                <a:moveTo>
                  <a:pt x="147746" y="0"/>
                </a:moveTo>
                <a:lnTo>
                  <a:pt x="2101742" y="0"/>
                </a:lnTo>
                <a:cubicBezTo>
                  <a:pt x="2183340" y="0"/>
                  <a:pt x="2249488" y="66148"/>
                  <a:pt x="2249488" y="147746"/>
                </a:cubicBezTo>
                <a:lnTo>
                  <a:pt x="2249488" y="3916428"/>
                </a:lnTo>
                <a:cubicBezTo>
                  <a:pt x="2249488" y="3998026"/>
                  <a:pt x="2183340" y="4064174"/>
                  <a:pt x="2101742" y="4064174"/>
                </a:cubicBezTo>
                <a:lnTo>
                  <a:pt x="147746" y="4064174"/>
                </a:lnTo>
                <a:cubicBezTo>
                  <a:pt x="66148" y="4064174"/>
                  <a:pt x="0" y="3998026"/>
                  <a:pt x="0" y="3916428"/>
                </a:cubicBezTo>
                <a:lnTo>
                  <a:pt x="0" y="147746"/>
                </a:lnTo>
                <a:cubicBezTo>
                  <a:pt x="0" y="66148"/>
                  <a:pt x="66148" y="0"/>
                  <a:pt x="14774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576586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7FE994B-D38C-B439-8EDF-FA4BCB435A00}"/>
              </a:ext>
            </a:extLst>
          </p:cNvPr>
          <p:cNvSpPr>
            <a:spLocks noGrp="1"/>
          </p:cNvSpPr>
          <p:nvPr>
            <p:ph type="pic" sz="quarter" idx="10"/>
          </p:nvPr>
        </p:nvSpPr>
        <p:spPr>
          <a:xfrm>
            <a:off x="8645407"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0AC7276B-01BD-A30B-C837-EE90DF4B0C0E}"/>
              </a:ext>
            </a:extLst>
          </p:cNvPr>
          <p:cNvSpPr>
            <a:spLocks noGrp="1"/>
          </p:cNvSpPr>
          <p:nvPr>
            <p:ph type="pic" sz="quarter" idx="11"/>
          </p:nvPr>
        </p:nvSpPr>
        <p:spPr>
          <a:xfrm>
            <a:off x="10670503"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085D22D7-99E2-24A2-8EE7-3A1F9F97FED8}"/>
              </a:ext>
            </a:extLst>
          </p:cNvPr>
          <p:cNvSpPr>
            <a:spLocks noGrp="1"/>
          </p:cNvSpPr>
          <p:nvPr>
            <p:ph type="pic" sz="quarter" idx="12"/>
          </p:nvPr>
        </p:nvSpPr>
        <p:spPr>
          <a:xfrm>
            <a:off x="8645407"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677771F6-5F84-D6DB-ED8A-ED669E7133C6}"/>
              </a:ext>
            </a:extLst>
          </p:cNvPr>
          <p:cNvSpPr>
            <a:spLocks noGrp="1"/>
          </p:cNvSpPr>
          <p:nvPr>
            <p:ph type="pic" sz="quarter" idx="13"/>
          </p:nvPr>
        </p:nvSpPr>
        <p:spPr>
          <a:xfrm>
            <a:off x="10670503"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Tree>
    <p:extLst>
      <p:ext uri="{BB962C8B-B14F-4D97-AF65-F5344CB8AC3E}">
        <p14:creationId xmlns:p14="http://schemas.microsoft.com/office/powerpoint/2010/main" val="1986266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DABB-5579-7086-1272-26E609EA3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5BC3CB-94E9-8B90-2F55-6453BAFC1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3ACAA9-756F-D97B-32EF-6EF6A554E0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F6DE6-1644-0B66-948B-4A6C5B32971A}"/>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6" name="Footer Placeholder 5">
            <a:extLst>
              <a:ext uri="{FF2B5EF4-FFF2-40B4-BE49-F238E27FC236}">
                <a16:creationId xmlns:a16="http://schemas.microsoft.com/office/drawing/2014/main" id="{5FC78CF0-D540-60D0-43A9-FB4FB7844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27987B-BCE5-E147-13F6-CEBCD95ADFBC}"/>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672757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7BA0-C763-E897-32DA-138A44B17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A528F6-B9BB-9DD4-9A84-7AC178A5C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D50530-3C67-7732-01F1-5E98EFC3A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59D25-C3BD-7C7F-F0BA-2933AD53A2E3}"/>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6" name="Footer Placeholder 5">
            <a:extLst>
              <a:ext uri="{FF2B5EF4-FFF2-40B4-BE49-F238E27FC236}">
                <a16:creationId xmlns:a16="http://schemas.microsoft.com/office/drawing/2014/main" id="{828C721D-B5BD-48D1-AF73-1F72A826C6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CBD1CD-F7C0-F7B7-7129-CDC7BB897AB9}"/>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48621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E889-884C-6481-218A-AF5A357803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F6AD79-A9EC-E3F8-58AF-E641012F9E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E3F8F-7DBC-852A-183D-5AF46A838912}"/>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5" name="Footer Placeholder 4">
            <a:extLst>
              <a:ext uri="{FF2B5EF4-FFF2-40B4-BE49-F238E27FC236}">
                <a16:creationId xmlns:a16="http://schemas.microsoft.com/office/drawing/2014/main" id="{472C293D-E565-DE13-1AC0-7E20169E0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0241B-4616-15BB-C44D-C2630B1FF3B4}"/>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58019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F4A897-7DC2-16F4-FEBE-A1C70C3710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42379A-CFAD-9FD8-0B3A-0FEFD0CCD9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DEAC50-628E-1D40-2987-202F01014170}"/>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5" name="Footer Placeholder 4">
            <a:extLst>
              <a:ext uri="{FF2B5EF4-FFF2-40B4-BE49-F238E27FC236}">
                <a16:creationId xmlns:a16="http://schemas.microsoft.com/office/drawing/2014/main" id="{532B6279-0716-B1AD-C027-724F217EFB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621D09-C0CB-455A-56F8-BF25B81B8860}"/>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515547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7C3683E-9202-91EC-CBD8-16009D5302E5}"/>
              </a:ext>
            </a:extLst>
          </p:cNvPr>
          <p:cNvSpPr>
            <a:spLocks noGrp="1"/>
          </p:cNvSpPr>
          <p:nvPr>
            <p:ph type="pic" sz="quarter" idx="10"/>
          </p:nvPr>
        </p:nvSpPr>
        <p:spPr>
          <a:xfrm>
            <a:off x="863600" y="673100"/>
            <a:ext cx="4495800" cy="6870700"/>
          </a:xfrm>
          <a:custGeom>
            <a:avLst/>
            <a:gdLst>
              <a:gd name="connsiteX0" fmla="*/ 0 w 4495800"/>
              <a:gd name="connsiteY0" fmla="*/ 0 h 6870700"/>
              <a:gd name="connsiteX1" fmla="*/ 4495800 w 4495800"/>
              <a:gd name="connsiteY1" fmla="*/ 0 h 6870700"/>
              <a:gd name="connsiteX2" fmla="*/ 4495800 w 4495800"/>
              <a:gd name="connsiteY2" fmla="*/ 6870700 h 6870700"/>
              <a:gd name="connsiteX3" fmla="*/ 0 w 4495800"/>
              <a:gd name="connsiteY3" fmla="*/ 6870700 h 6870700"/>
            </a:gdLst>
            <a:ahLst/>
            <a:cxnLst>
              <a:cxn ang="0">
                <a:pos x="connsiteX0" y="connsiteY0"/>
              </a:cxn>
              <a:cxn ang="0">
                <a:pos x="connsiteX1" y="connsiteY1"/>
              </a:cxn>
              <a:cxn ang="0">
                <a:pos x="connsiteX2" y="connsiteY2"/>
              </a:cxn>
              <a:cxn ang="0">
                <a:pos x="connsiteX3" y="connsiteY3"/>
              </a:cxn>
            </a:cxnLst>
            <a:rect l="l" t="t" r="r" b="b"/>
            <a:pathLst>
              <a:path w="4495800" h="6870700">
                <a:moveTo>
                  <a:pt x="0" y="0"/>
                </a:moveTo>
                <a:lnTo>
                  <a:pt x="4495800" y="0"/>
                </a:lnTo>
                <a:lnTo>
                  <a:pt x="4495800" y="6870700"/>
                </a:lnTo>
                <a:lnTo>
                  <a:pt x="0" y="6870700"/>
                </a:lnTo>
                <a:close/>
              </a:path>
            </a:pathLst>
          </a:custGeom>
        </p:spPr>
        <p:txBody>
          <a:bodyPr wrap="square">
            <a:noAutofit/>
          </a:bodyPr>
          <a:lstStyle/>
          <a:p>
            <a:endParaRPr lang="en-IN"/>
          </a:p>
        </p:txBody>
      </p:sp>
    </p:spTree>
    <p:extLst>
      <p:ext uri="{BB962C8B-B14F-4D97-AF65-F5344CB8AC3E}">
        <p14:creationId xmlns:p14="http://schemas.microsoft.com/office/powerpoint/2010/main" val="3231819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C279A781-48D8-B6DD-617F-55D373D532BA}"/>
              </a:ext>
            </a:extLst>
          </p:cNvPr>
          <p:cNvSpPr>
            <a:spLocks noGrp="1"/>
          </p:cNvSpPr>
          <p:nvPr>
            <p:ph type="pic" sz="quarter" idx="10"/>
          </p:nvPr>
        </p:nvSpPr>
        <p:spPr>
          <a:xfrm>
            <a:off x="3273896" y="1162071"/>
            <a:ext cx="1406053" cy="1406053"/>
          </a:xfrm>
          <a:custGeom>
            <a:avLst/>
            <a:gdLst>
              <a:gd name="connsiteX0" fmla="*/ 69951 w 1406053"/>
              <a:gd name="connsiteY0" fmla="*/ 0 h 1406053"/>
              <a:gd name="connsiteX1" fmla="*/ 1336102 w 1406053"/>
              <a:gd name="connsiteY1" fmla="*/ 0 h 1406053"/>
              <a:gd name="connsiteX2" fmla="*/ 1406053 w 1406053"/>
              <a:gd name="connsiteY2" fmla="*/ 69951 h 1406053"/>
              <a:gd name="connsiteX3" fmla="*/ 1406053 w 1406053"/>
              <a:gd name="connsiteY3" fmla="*/ 1336102 h 1406053"/>
              <a:gd name="connsiteX4" fmla="*/ 1336102 w 1406053"/>
              <a:gd name="connsiteY4" fmla="*/ 1406053 h 1406053"/>
              <a:gd name="connsiteX5" fmla="*/ 69951 w 1406053"/>
              <a:gd name="connsiteY5" fmla="*/ 1406053 h 1406053"/>
              <a:gd name="connsiteX6" fmla="*/ 0 w 1406053"/>
              <a:gd name="connsiteY6" fmla="*/ 1336102 h 1406053"/>
              <a:gd name="connsiteX7" fmla="*/ 0 w 1406053"/>
              <a:gd name="connsiteY7" fmla="*/ 69951 h 1406053"/>
              <a:gd name="connsiteX8" fmla="*/ 69951 w 1406053"/>
              <a:gd name="connsiteY8" fmla="*/ 0 h 140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053" h="1406053">
                <a:moveTo>
                  <a:pt x="69951" y="0"/>
                </a:moveTo>
                <a:lnTo>
                  <a:pt x="1336102" y="0"/>
                </a:lnTo>
                <a:cubicBezTo>
                  <a:pt x="1374735" y="0"/>
                  <a:pt x="1406053" y="31318"/>
                  <a:pt x="1406053" y="69951"/>
                </a:cubicBezTo>
                <a:lnTo>
                  <a:pt x="1406053" y="1336102"/>
                </a:lnTo>
                <a:cubicBezTo>
                  <a:pt x="1406053" y="1374735"/>
                  <a:pt x="1374735" y="1406053"/>
                  <a:pt x="1336102" y="1406053"/>
                </a:cubicBezTo>
                <a:lnTo>
                  <a:pt x="69951" y="1406053"/>
                </a:lnTo>
                <a:cubicBezTo>
                  <a:pt x="31318" y="1406053"/>
                  <a:pt x="0" y="1374735"/>
                  <a:pt x="0" y="1336102"/>
                </a:cubicBezTo>
                <a:lnTo>
                  <a:pt x="0" y="69951"/>
                </a:lnTo>
                <a:cubicBezTo>
                  <a:pt x="0" y="31318"/>
                  <a:pt x="31318" y="0"/>
                  <a:pt x="6995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3199165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AD98A-94BA-8601-0605-196AA39800B1}"/>
              </a:ext>
            </a:extLst>
          </p:cNvPr>
          <p:cNvSpPr>
            <a:spLocks noGrp="1"/>
          </p:cNvSpPr>
          <p:nvPr>
            <p:ph type="pic" sz="quarter" idx="10"/>
          </p:nvPr>
        </p:nvSpPr>
        <p:spPr>
          <a:xfrm>
            <a:off x="347820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3E153428-B1E3-D072-602C-C6D275598020}"/>
              </a:ext>
            </a:extLst>
          </p:cNvPr>
          <p:cNvSpPr>
            <a:spLocks noGrp="1"/>
          </p:cNvSpPr>
          <p:nvPr>
            <p:ph type="pic" sz="quarter" idx="11"/>
          </p:nvPr>
        </p:nvSpPr>
        <p:spPr>
          <a:xfrm>
            <a:off x="567356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6BE458EE-95D6-C5D2-24C6-D7E700AC3E86}"/>
              </a:ext>
            </a:extLst>
          </p:cNvPr>
          <p:cNvSpPr>
            <a:spLocks noGrp="1"/>
          </p:cNvSpPr>
          <p:nvPr>
            <p:ph type="pic" sz="quarter" idx="12"/>
          </p:nvPr>
        </p:nvSpPr>
        <p:spPr>
          <a:xfrm>
            <a:off x="786892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3790EFBF-A14B-B61E-B728-9CFF840B09BA}"/>
              </a:ext>
            </a:extLst>
          </p:cNvPr>
          <p:cNvSpPr>
            <a:spLocks noGrp="1"/>
          </p:cNvSpPr>
          <p:nvPr>
            <p:ph type="pic" sz="quarter" idx="13"/>
          </p:nvPr>
        </p:nvSpPr>
        <p:spPr>
          <a:xfrm>
            <a:off x="10064288"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258026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A885-9A06-A8DE-57E8-8204BFD472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859467-A1CF-D0A1-1BA3-2D9C08BA0F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C757E6-9AA2-F3F1-32FC-C299E797001D}"/>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5" name="Footer Placeholder 4">
            <a:extLst>
              <a:ext uri="{FF2B5EF4-FFF2-40B4-BE49-F238E27FC236}">
                <a16:creationId xmlns:a16="http://schemas.microsoft.com/office/drawing/2014/main" id="{D56C9775-937A-DC3A-2D6D-8729C8799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EEB8F4-49B2-C08A-BFBC-A1D0A8398656}"/>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0944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6C48-C987-38BA-0E90-578065EB7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87CC50-35AE-6963-D4D0-2BF79FA413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F1F8D-DD0E-84BB-0021-EFAD2E57D654}"/>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5" name="Footer Placeholder 4">
            <a:extLst>
              <a:ext uri="{FF2B5EF4-FFF2-40B4-BE49-F238E27FC236}">
                <a16:creationId xmlns:a16="http://schemas.microsoft.com/office/drawing/2014/main" id="{7EC163B6-9A48-F9F5-B67B-433383966B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A708A-BC70-5D41-5AA4-06F8F4801EE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544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8764-0FBC-68BB-5B89-B0DA8B67B9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A8E6B6-58BF-CC6F-323C-0A288ACAB9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669224-4E6C-B58A-CA01-E681BB1B5E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6BEE1E-A6DF-0099-61FE-4D08414709D6}"/>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6" name="Footer Placeholder 5">
            <a:extLst>
              <a:ext uri="{FF2B5EF4-FFF2-40B4-BE49-F238E27FC236}">
                <a16:creationId xmlns:a16="http://schemas.microsoft.com/office/drawing/2014/main" id="{C35B82A4-5509-E162-65A4-5A011A5923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CB0A6B-FB45-0F63-BE40-3816DA5DA1B8}"/>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78288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D046-6E1A-2255-D66A-A585E9AC01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7DBC03-7F5A-D0B2-AA6C-476D9B10C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B0DE8A-702E-2C81-5A1A-DA2DAF36D1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81DF6E-430A-554F-B020-471E30536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33DA32-C9B2-543E-D772-4F1C058173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C8D373-859C-15CB-182E-4B47B133322B}"/>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8" name="Footer Placeholder 7">
            <a:extLst>
              <a:ext uri="{FF2B5EF4-FFF2-40B4-BE49-F238E27FC236}">
                <a16:creationId xmlns:a16="http://schemas.microsoft.com/office/drawing/2014/main" id="{EB041F4C-8CE6-8E26-363E-7D679A2BA1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D4AA56-2D1D-9D9E-92F2-1933ABD0547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897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0BE9-6ACA-7837-F8A6-93D6198EEE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72C6CB-8788-CD10-4D0B-B920452AF89F}"/>
              </a:ext>
            </a:extLst>
          </p:cNvPr>
          <p:cNvSpPr>
            <a:spLocks noGrp="1"/>
          </p:cNvSpPr>
          <p:nvPr>
            <p:ph type="dt" sz="half" idx="10"/>
          </p:nvPr>
        </p:nvSpPr>
        <p:spPr/>
        <p:txBody>
          <a:bodyPr/>
          <a:lstStyle/>
          <a:p>
            <a:fld id="{A32E457B-8ACB-4F61-9CA3-BFA1D6F932C5}" type="datetimeFigureOut">
              <a:rPr lang="en-IN" smtClean="0"/>
              <a:t>31/03/23</a:t>
            </a:fld>
            <a:endParaRPr lang="en-IN"/>
          </a:p>
        </p:txBody>
      </p:sp>
      <p:sp>
        <p:nvSpPr>
          <p:cNvPr id="4" name="Footer Placeholder 3">
            <a:extLst>
              <a:ext uri="{FF2B5EF4-FFF2-40B4-BE49-F238E27FC236}">
                <a16:creationId xmlns:a16="http://schemas.microsoft.com/office/drawing/2014/main" id="{75F4B915-DA01-8120-173C-DAD1A1E712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33C12B-DA75-926D-AD5A-96E53A0A406B}"/>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41179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A1C108-C7E0-B63D-59A7-EC089C48F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74FC41-096D-B80A-CE2B-5195BF153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81D83A-700F-0E5C-8C94-994325997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E457B-8ACB-4F61-9CA3-BFA1D6F932C5}" type="datetimeFigureOut">
              <a:rPr lang="en-IN" smtClean="0"/>
              <a:t>31/03/23</a:t>
            </a:fld>
            <a:endParaRPr lang="en-IN"/>
          </a:p>
        </p:txBody>
      </p:sp>
      <p:sp>
        <p:nvSpPr>
          <p:cNvPr id="5" name="Footer Placeholder 4">
            <a:extLst>
              <a:ext uri="{FF2B5EF4-FFF2-40B4-BE49-F238E27FC236}">
                <a16:creationId xmlns:a16="http://schemas.microsoft.com/office/drawing/2014/main" id="{477FF432-6422-D4FE-B9B1-70128AA752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9A9677-93D6-2D5C-D2E9-FE2C926E2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DFEE8-03A6-43F7-8184-79995F4902F0}" type="slidenum">
              <a:rPr lang="en-IN" smtClean="0"/>
              <a:t>‹#›</a:t>
            </a:fld>
            <a:endParaRPr lang="en-IN"/>
          </a:p>
        </p:txBody>
      </p:sp>
    </p:spTree>
    <p:extLst>
      <p:ext uri="{BB962C8B-B14F-4D97-AF65-F5344CB8AC3E}">
        <p14:creationId xmlns:p14="http://schemas.microsoft.com/office/powerpoint/2010/main" val="204367634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1" r:id="rId3"/>
    <p:sldLayoutId id="2147483660" r:id="rId4"/>
    <p:sldLayoutId id="2147483650" r:id="rId5"/>
    <p:sldLayoutId id="2147483651" r:id="rId6"/>
    <p:sldLayoutId id="2147483652" r:id="rId7"/>
    <p:sldLayoutId id="2147483653" r:id="rId8"/>
    <p:sldLayoutId id="2147483654" r:id="rId9"/>
    <p:sldLayoutId id="2147483655" r:id="rId10"/>
    <p:sldLayoutId id="2147483666" r:id="rId11"/>
    <p:sldLayoutId id="2147483664" r:id="rId12"/>
    <p:sldLayoutId id="2147483663" r:id="rId13"/>
    <p:sldLayoutId id="2147483662"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DF89D0-F660-08A6-6DB1-3EDA86823B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364" y="2355665"/>
            <a:ext cx="1805699" cy="1798015"/>
          </a:xfrm>
          <a:prstGeom prst="rect">
            <a:avLst/>
          </a:prstGeom>
        </p:spPr>
      </p:pic>
      <p:sp>
        <p:nvSpPr>
          <p:cNvPr id="10" name="TextBox 9">
            <a:extLst>
              <a:ext uri="{FF2B5EF4-FFF2-40B4-BE49-F238E27FC236}">
                <a16:creationId xmlns:a16="http://schemas.microsoft.com/office/drawing/2014/main" id="{B7162120-C336-DB7C-C8D0-E12DCCE9DA6B}"/>
              </a:ext>
            </a:extLst>
          </p:cNvPr>
          <p:cNvSpPr txBox="1"/>
          <p:nvPr/>
        </p:nvSpPr>
        <p:spPr>
          <a:xfrm>
            <a:off x="3190275" y="2592952"/>
            <a:ext cx="8817511" cy="1323439"/>
          </a:xfrm>
          <a:prstGeom prst="rect">
            <a:avLst/>
          </a:prstGeom>
          <a:noFill/>
        </p:spPr>
        <p:txBody>
          <a:bodyPr wrap="square" rtlCol="0">
            <a:spAutoFit/>
          </a:bodyPr>
          <a:lstStyle/>
          <a:p>
            <a:r>
              <a:rPr lang="en-IN" sz="4000" dirty="0">
                <a:solidFill>
                  <a:srgbClr val="1ED760"/>
                </a:solidFill>
                <a:latin typeface="Poppins SemiBold" panose="00000700000000000000" pitchFamily="50" charset="0"/>
                <a:cs typeface="Poppins SemiBold" panose="00000700000000000000" pitchFamily="50" charset="0"/>
              </a:rPr>
              <a:t>Predicting Emotional Tone of Song : An NLTK Approach  </a:t>
            </a:r>
          </a:p>
        </p:txBody>
      </p:sp>
    </p:spTree>
    <p:extLst>
      <p:ext uri="{BB962C8B-B14F-4D97-AF65-F5344CB8AC3E}">
        <p14:creationId xmlns:p14="http://schemas.microsoft.com/office/powerpoint/2010/main" val="700905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223754" y="913125"/>
            <a:ext cx="12040415" cy="584775"/>
          </a:xfrm>
          <a:prstGeom prst="rect">
            <a:avLst/>
          </a:prstGeom>
          <a:noFill/>
        </p:spPr>
        <p:txBody>
          <a:bodyPr wrap="square" rtlCol="0">
            <a:spAutoFit/>
          </a:bodyPr>
          <a:lstStyle/>
          <a:p>
            <a:r>
              <a:rPr lang="en-CA" sz="3200" b="1" dirty="0">
                <a:solidFill>
                  <a:srgbClr val="1ED760"/>
                </a:solidFill>
                <a:latin typeface="Segoe UI" panose="020B0502040204020203" pitchFamily="34" charset="0"/>
                <a:cs typeface="Segoe UI" panose="020B0502040204020203" pitchFamily="34" charset="0"/>
              </a:rPr>
              <a:t>MODEL 3</a:t>
            </a:r>
            <a:r>
              <a:rPr lang="en-CA" sz="3200" b="1" dirty="0">
                <a:solidFill>
                  <a:srgbClr val="1ED760"/>
                </a:solidFill>
                <a:effectLst/>
                <a:latin typeface="Segoe UI" panose="020B0502040204020203" pitchFamily="34" charset="0"/>
                <a:cs typeface="Segoe UI" panose="020B0502040204020203" pitchFamily="34" charset="0"/>
              </a:rPr>
              <a:t>: BERT </a:t>
            </a:r>
            <a:r>
              <a:rPr lang="en-CA" sz="2400" b="1" dirty="0">
                <a:solidFill>
                  <a:srgbClr val="1ED760"/>
                </a:solidFill>
                <a:effectLst/>
                <a:latin typeface="Segoe UI" panose="020B0502040204020203" pitchFamily="34" charset="0"/>
                <a:cs typeface="Segoe UI" panose="020B0502040204020203" pitchFamily="34" charset="0"/>
              </a:rPr>
              <a:t>(Bidirectional Encoder Representations from Transformers)</a:t>
            </a:r>
            <a:endParaRPr lang="en-IN" sz="2400" dirty="0">
              <a:solidFill>
                <a:srgbClr val="1ED760"/>
              </a:solidFill>
              <a:latin typeface="Segoe UI" panose="020B0502040204020203"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272196" y="1797608"/>
            <a:ext cx="11791949" cy="4524315"/>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bg1"/>
                </a:solidFill>
              </a:rPr>
              <a:t>We used the </a:t>
            </a:r>
            <a:r>
              <a:rPr lang="en-CA" sz="2400" dirty="0" err="1">
                <a:solidFill>
                  <a:schemeClr val="bg1"/>
                </a:solidFill>
              </a:rPr>
              <a:t>bert</a:t>
            </a:r>
            <a:r>
              <a:rPr lang="en-CA" sz="2400" dirty="0">
                <a:solidFill>
                  <a:schemeClr val="bg1"/>
                </a:solidFill>
              </a:rPr>
              <a:t>-base-uncased pre-trained model for emotion classification which is has </a:t>
            </a:r>
            <a:r>
              <a:rPr lang="en-CA" sz="2400" dirty="0">
                <a:solidFill>
                  <a:srgbClr val="1ED760"/>
                </a:solidFill>
              </a:rPr>
              <a:t>340 million </a:t>
            </a:r>
            <a:r>
              <a:rPr lang="en-CA" sz="2400" dirty="0">
                <a:solidFill>
                  <a:schemeClr val="bg1"/>
                </a:solidFill>
              </a:rPr>
              <a:t>parameters.</a:t>
            </a:r>
          </a:p>
          <a:p>
            <a:pPr marL="342900" indent="-342900">
              <a:buFont typeface="Arial" panose="020B0604020202020204" pitchFamily="34" charset="0"/>
              <a:buChar char="•"/>
            </a:pPr>
            <a:endParaRPr lang="en-CA" sz="2400" dirty="0">
              <a:solidFill>
                <a:schemeClr val="bg1"/>
              </a:solidFill>
            </a:endParaRPr>
          </a:p>
          <a:p>
            <a:pPr marL="342900" indent="-342900">
              <a:buFont typeface="Arial" panose="020B0604020202020204" pitchFamily="34" charset="0"/>
              <a:buChar char="•"/>
            </a:pPr>
            <a:r>
              <a:rPr lang="en-CA" sz="2400" dirty="0">
                <a:solidFill>
                  <a:schemeClr val="bg1"/>
                </a:solidFill>
              </a:rPr>
              <a:t>The lyrics are tokenized using the BERT tokenizer, and the resulting tokens are passed to the BERT model. </a:t>
            </a:r>
          </a:p>
          <a:p>
            <a:endParaRPr lang="en-CA" sz="2400" dirty="0">
              <a:solidFill>
                <a:schemeClr val="bg1"/>
              </a:solidFill>
            </a:endParaRPr>
          </a:p>
          <a:p>
            <a:pPr marL="342900" indent="-342900">
              <a:buFont typeface="Arial" panose="020B0604020202020204" pitchFamily="34" charset="0"/>
              <a:buChar char="•"/>
            </a:pPr>
            <a:r>
              <a:rPr lang="en-CA" sz="2400" dirty="0">
                <a:solidFill>
                  <a:schemeClr val="bg1"/>
                </a:solidFill>
              </a:rPr>
              <a:t>The output of the BERT model is a vector of size 4, representing the probability distribution over the four emotion categories: angry, happy, sad, and relaxed.</a:t>
            </a:r>
          </a:p>
          <a:p>
            <a:endParaRPr lang="en-CA" sz="2400" dirty="0">
              <a:solidFill>
                <a:schemeClr val="bg1"/>
              </a:solidFill>
            </a:endParaRPr>
          </a:p>
          <a:p>
            <a:pPr marL="342900" indent="-342900">
              <a:buFont typeface="Arial" panose="020B0604020202020204" pitchFamily="34" charset="0"/>
              <a:buChar char="•"/>
            </a:pPr>
            <a:r>
              <a:rPr lang="en-CA" sz="2400" dirty="0">
                <a:solidFill>
                  <a:schemeClr val="bg1"/>
                </a:solidFill>
              </a:rPr>
              <a:t>We predict the emotion by taking the maximum probability and mapping it to the corresponding emotion label.</a:t>
            </a:r>
            <a:br>
              <a:rPr lang="en-CA" dirty="0">
                <a:solidFill>
                  <a:schemeClr val="bg1"/>
                </a:solidFill>
              </a:rPr>
            </a:br>
            <a:endParaRPr lang="en-CA" sz="2400" b="0" i="0" dirty="0">
              <a:solidFill>
                <a:schemeClr val="bg1"/>
              </a:solidFill>
              <a:effectLst/>
              <a:latin typeface="Söhne"/>
            </a:endParaRPr>
          </a:p>
        </p:txBody>
      </p:sp>
      <p:cxnSp>
        <p:nvCxnSpPr>
          <p:cNvPr id="59" name="Straight Connector 58">
            <a:extLst>
              <a:ext uri="{FF2B5EF4-FFF2-40B4-BE49-F238E27FC236}">
                <a16:creationId xmlns:a16="http://schemas.microsoft.com/office/drawing/2014/main" id="{E2F8B222-5856-DD32-F88E-BEB461798820}"/>
              </a:ext>
            </a:extLst>
          </p:cNvPr>
          <p:cNvCxnSpPr>
            <a:cxnSpLocks/>
          </p:cNvCxnSpPr>
          <p:nvPr/>
        </p:nvCxnSpPr>
        <p:spPr>
          <a:xfrm>
            <a:off x="0" y="1601017"/>
            <a:ext cx="12192000" cy="0"/>
          </a:xfrm>
          <a:prstGeom prst="line">
            <a:avLst/>
          </a:prstGeom>
          <a:ln>
            <a:solidFill>
              <a:schemeClr val="bg1">
                <a:lumMod val="95000"/>
                <a:alpha val="90000"/>
              </a:schemeClr>
            </a:solidFill>
          </a:ln>
        </p:spPr>
        <p:style>
          <a:lnRef idx="1">
            <a:schemeClr val="accent1"/>
          </a:lnRef>
          <a:fillRef idx="0">
            <a:schemeClr val="accent1"/>
          </a:fillRef>
          <a:effectRef idx="0">
            <a:schemeClr val="accent1"/>
          </a:effectRef>
          <a:fontRef idx="minor">
            <a:schemeClr val="tx1"/>
          </a:fontRef>
        </p:style>
      </p:cxnSp>
      <p:sp>
        <p:nvSpPr>
          <p:cNvPr id="118" name="Freeform: Shape 24">
            <a:extLst>
              <a:ext uri="{FF2B5EF4-FFF2-40B4-BE49-F238E27FC236}">
                <a16:creationId xmlns:a16="http://schemas.microsoft.com/office/drawing/2014/main" id="{9E59CF69-530D-6B61-CD33-13CBDA8FB501}"/>
              </a:ext>
            </a:extLst>
          </p:cNvPr>
          <p:cNvSpPr/>
          <p:nvPr/>
        </p:nvSpPr>
        <p:spPr>
          <a:xfrm>
            <a:off x="0" y="5942566"/>
            <a:ext cx="12192000" cy="916273"/>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937" y="6058667"/>
            <a:ext cx="597503" cy="594960"/>
          </a:xfrm>
          <a:prstGeom prst="rect">
            <a:avLst/>
          </a:prstGeom>
        </p:spPr>
      </p:pic>
    </p:spTree>
    <p:extLst>
      <p:ext uri="{BB962C8B-B14F-4D97-AF65-F5344CB8AC3E}">
        <p14:creationId xmlns:p14="http://schemas.microsoft.com/office/powerpoint/2010/main" val="190079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223754" y="913125"/>
            <a:ext cx="12040415" cy="584775"/>
          </a:xfrm>
          <a:prstGeom prst="rect">
            <a:avLst/>
          </a:prstGeom>
          <a:noFill/>
        </p:spPr>
        <p:txBody>
          <a:bodyPr wrap="square" rtlCol="0">
            <a:spAutoFit/>
          </a:bodyPr>
          <a:lstStyle/>
          <a:p>
            <a:r>
              <a:rPr lang="en-CA" sz="3200" b="1" dirty="0">
                <a:solidFill>
                  <a:srgbClr val="1ED760"/>
                </a:solidFill>
                <a:latin typeface="Segoe UI" panose="020B0502040204020203" pitchFamily="34" charset="0"/>
                <a:cs typeface="Segoe UI" panose="020B0502040204020203" pitchFamily="34" charset="0"/>
              </a:rPr>
              <a:t>MODEL 4</a:t>
            </a:r>
            <a:r>
              <a:rPr lang="en-CA" sz="3200" b="1" dirty="0">
                <a:solidFill>
                  <a:srgbClr val="1ED760"/>
                </a:solidFill>
                <a:effectLst/>
                <a:latin typeface="Segoe UI" panose="020B0502040204020203" pitchFamily="34" charset="0"/>
                <a:cs typeface="Segoe UI" panose="020B0502040204020203" pitchFamily="34" charset="0"/>
              </a:rPr>
              <a:t>: </a:t>
            </a:r>
            <a:r>
              <a:rPr lang="en-CA" sz="3200" b="1" i="0" dirty="0" err="1">
                <a:solidFill>
                  <a:srgbClr val="1ED760"/>
                </a:solidFill>
                <a:effectLst/>
                <a:latin typeface="Söhne"/>
              </a:rPr>
              <a:t>OpenAI's</a:t>
            </a:r>
            <a:r>
              <a:rPr lang="en-CA" sz="3200" b="1" i="0" dirty="0">
                <a:solidFill>
                  <a:srgbClr val="1ED760"/>
                </a:solidFill>
                <a:effectLst/>
                <a:latin typeface="Söhne"/>
              </a:rPr>
              <a:t> GPT-3 </a:t>
            </a:r>
            <a:endParaRPr lang="en-IN" sz="3200" b="1" dirty="0">
              <a:solidFill>
                <a:srgbClr val="1ED760"/>
              </a:solidFill>
              <a:latin typeface="Segoe UI" panose="020B0502040204020203"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272196" y="1601017"/>
            <a:ext cx="11791949" cy="3785652"/>
          </a:xfrm>
          <a:prstGeom prst="rect">
            <a:avLst/>
          </a:prstGeom>
          <a:noFill/>
        </p:spPr>
        <p:txBody>
          <a:bodyPr wrap="square" rtlCol="0">
            <a:spAutoFit/>
          </a:bodyPr>
          <a:lstStyle/>
          <a:p>
            <a:pPr marL="342900" indent="-342900">
              <a:buFont typeface="Arial" panose="020B0604020202020204" pitchFamily="34" charset="0"/>
              <a:buChar char="•"/>
            </a:pPr>
            <a:r>
              <a:rPr lang="en-CA" sz="2400" dirty="0">
                <a:solidFill>
                  <a:schemeClr val="bg1"/>
                </a:solidFill>
              </a:rPr>
              <a:t>We used the </a:t>
            </a:r>
            <a:r>
              <a:rPr lang="en-CA" sz="2400" b="0" i="0" dirty="0" err="1">
                <a:solidFill>
                  <a:srgbClr val="D1D5DB"/>
                </a:solidFill>
                <a:effectLst/>
                <a:latin typeface="Söhne"/>
              </a:rPr>
              <a:t>OpenAI's</a:t>
            </a:r>
            <a:r>
              <a:rPr lang="en-CA" sz="2400" b="0" i="0" dirty="0">
                <a:solidFill>
                  <a:srgbClr val="D1D5DB"/>
                </a:solidFill>
                <a:effectLst/>
                <a:latin typeface="Söhne"/>
              </a:rPr>
              <a:t> GPT-3 (Generative Pre-trained Transformer 3) </a:t>
            </a:r>
            <a:r>
              <a:rPr lang="en-CA" sz="2400" dirty="0">
                <a:solidFill>
                  <a:schemeClr val="bg1"/>
                </a:solidFill>
              </a:rPr>
              <a:t>for emotion classification.</a:t>
            </a:r>
          </a:p>
          <a:p>
            <a:pPr marL="342900" indent="-342900">
              <a:buFont typeface="Arial" panose="020B0604020202020204" pitchFamily="34" charset="0"/>
              <a:buChar char="•"/>
            </a:pPr>
            <a:endParaRPr lang="en-CA" sz="2400" dirty="0">
              <a:solidFill>
                <a:schemeClr val="bg1"/>
              </a:solidFill>
            </a:endParaRPr>
          </a:p>
          <a:p>
            <a:pPr marL="342900" indent="-342900">
              <a:buFont typeface="Arial" panose="020B0604020202020204" pitchFamily="34" charset="0"/>
              <a:buChar char="•"/>
            </a:pPr>
            <a:r>
              <a:rPr lang="en-CA" sz="2400" dirty="0">
                <a:solidFill>
                  <a:schemeClr val="bg1"/>
                </a:solidFill>
              </a:rPr>
              <a:t>We used "</a:t>
            </a:r>
            <a:r>
              <a:rPr lang="en-CA" sz="2400" dirty="0">
                <a:solidFill>
                  <a:srgbClr val="1ED760"/>
                </a:solidFill>
              </a:rPr>
              <a:t>text-davinci-003</a:t>
            </a:r>
            <a:r>
              <a:rPr lang="en-CA" sz="2400" dirty="0">
                <a:solidFill>
                  <a:schemeClr val="bg1"/>
                </a:solidFill>
              </a:rPr>
              <a:t>”  model which  is one of the largest and most capable language models developed by </a:t>
            </a:r>
            <a:r>
              <a:rPr lang="en-CA" sz="2400" dirty="0" err="1">
                <a:solidFill>
                  <a:schemeClr val="bg1"/>
                </a:solidFill>
              </a:rPr>
              <a:t>OpenAI</a:t>
            </a:r>
            <a:r>
              <a:rPr lang="en-CA" sz="2400" dirty="0">
                <a:solidFill>
                  <a:schemeClr val="bg1"/>
                </a:solidFill>
              </a:rPr>
              <a:t>, based on the GPT-3.5 architecture. It has </a:t>
            </a:r>
            <a:r>
              <a:rPr lang="en-CA" sz="2400" dirty="0">
                <a:solidFill>
                  <a:srgbClr val="1ED760"/>
                </a:solidFill>
              </a:rPr>
              <a:t>175 billion </a:t>
            </a:r>
            <a:r>
              <a:rPr lang="en-CA" sz="2400" dirty="0">
                <a:solidFill>
                  <a:schemeClr val="bg1"/>
                </a:solidFill>
              </a:rPr>
              <a:t>parameters.</a:t>
            </a:r>
          </a:p>
          <a:p>
            <a:endParaRPr lang="en-CA" sz="2400" dirty="0">
              <a:solidFill>
                <a:schemeClr val="bg1"/>
              </a:solidFill>
            </a:endParaRPr>
          </a:p>
          <a:p>
            <a:pPr marL="342900" indent="-342900">
              <a:buFont typeface="Arial" panose="020B0604020202020204" pitchFamily="34" charset="0"/>
              <a:buChar char="•"/>
            </a:pPr>
            <a:r>
              <a:rPr lang="en-CA" sz="2400" b="0" i="0" dirty="0">
                <a:solidFill>
                  <a:srgbClr val="D1D5DB"/>
                </a:solidFill>
                <a:effectLst/>
                <a:latin typeface="Söhne"/>
              </a:rPr>
              <a:t>we pass in the preprocessed lyrics as input text and prompt </a:t>
            </a:r>
            <a:r>
              <a:rPr lang="en-CA" sz="2400" b="0" i="0" dirty="0" err="1">
                <a:solidFill>
                  <a:srgbClr val="D1D5DB"/>
                </a:solidFill>
                <a:effectLst/>
                <a:latin typeface="Söhne"/>
              </a:rPr>
              <a:t>ChatGPT</a:t>
            </a:r>
            <a:r>
              <a:rPr lang="en-CA" sz="2400" b="0" i="0" dirty="0">
                <a:solidFill>
                  <a:srgbClr val="D1D5DB"/>
                </a:solidFill>
                <a:effectLst/>
                <a:latin typeface="Söhne"/>
              </a:rPr>
              <a:t> to "return emotion in a single word and return sentiment score".</a:t>
            </a:r>
          </a:p>
          <a:p>
            <a:endParaRPr lang="en-CA" sz="2400" dirty="0">
              <a:solidFill>
                <a:schemeClr val="bg1"/>
              </a:solidFill>
            </a:endParaRPr>
          </a:p>
        </p:txBody>
      </p:sp>
      <p:cxnSp>
        <p:nvCxnSpPr>
          <p:cNvPr id="59" name="Straight Connector 58">
            <a:extLst>
              <a:ext uri="{FF2B5EF4-FFF2-40B4-BE49-F238E27FC236}">
                <a16:creationId xmlns:a16="http://schemas.microsoft.com/office/drawing/2014/main" id="{E2F8B222-5856-DD32-F88E-BEB461798820}"/>
              </a:ext>
            </a:extLst>
          </p:cNvPr>
          <p:cNvCxnSpPr>
            <a:cxnSpLocks/>
          </p:cNvCxnSpPr>
          <p:nvPr/>
        </p:nvCxnSpPr>
        <p:spPr>
          <a:xfrm>
            <a:off x="0" y="1601017"/>
            <a:ext cx="12192000" cy="0"/>
          </a:xfrm>
          <a:prstGeom prst="line">
            <a:avLst/>
          </a:prstGeom>
          <a:ln>
            <a:solidFill>
              <a:schemeClr val="bg1">
                <a:lumMod val="95000"/>
                <a:alpha val="90000"/>
              </a:schemeClr>
            </a:solidFill>
          </a:ln>
        </p:spPr>
        <p:style>
          <a:lnRef idx="1">
            <a:schemeClr val="accent1"/>
          </a:lnRef>
          <a:fillRef idx="0">
            <a:schemeClr val="accent1"/>
          </a:fillRef>
          <a:effectRef idx="0">
            <a:schemeClr val="accent1"/>
          </a:effectRef>
          <a:fontRef idx="minor">
            <a:schemeClr val="tx1"/>
          </a:fontRef>
        </p:style>
      </p:cxnSp>
      <p:sp>
        <p:nvSpPr>
          <p:cNvPr id="118" name="Freeform: Shape 24">
            <a:extLst>
              <a:ext uri="{FF2B5EF4-FFF2-40B4-BE49-F238E27FC236}">
                <a16:creationId xmlns:a16="http://schemas.microsoft.com/office/drawing/2014/main" id="{9E59CF69-530D-6B61-CD33-13CBDA8FB501}"/>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5052" y="5933317"/>
            <a:ext cx="723388" cy="720310"/>
          </a:xfrm>
          <a:prstGeom prst="rect">
            <a:avLst/>
          </a:prstGeom>
        </p:spPr>
      </p:pic>
    </p:spTree>
    <p:extLst>
      <p:ext uri="{BB962C8B-B14F-4D97-AF65-F5344CB8AC3E}">
        <p14:creationId xmlns:p14="http://schemas.microsoft.com/office/powerpoint/2010/main" val="2557975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1215831" y="228985"/>
            <a:ext cx="12040415" cy="584775"/>
          </a:xfrm>
          <a:prstGeom prst="rect">
            <a:avLst/>
          </a:prstGeom>
          <a:noFill/>
        </p:spPr>
        <p:txBody>
          <a:bodyPr wrap="square" rtlCol="0">
            <a:spAutoFit/>
          </a:bodyPr>
          <a:lstStyle/>
          <a:p>
            <a:r>
              <a:rPr lang="en-IN" sz="3200" b="1" dirty="0">
                <a:solidFill>
                  <a:srgbClr val="1ED760"/>
                </a:solidFill>
                <a:latin typeface="Segoe UI" panose="020B0502040204020203" pitchFamily="34" charset="0"/>
                <a:cs typeface="Segoe UI" panose="020B0502040204020203" pitchFamily="34" charset="0"/>
              </a:rPr>
              <a:t>OUTPUT </a:t>
            </a:r>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2" name="Picture 1">
            <a:extLst>
              <a:ext uri="{FF2B5EF4-FFF2-40B4-BE49-F238E27FC236}">
                <a16:creationId xmlns:a16="http://schemas.microsoft.com/office/drawing/2014/main" id="{EF3514B9-1DF4-C445-A85D-D301B04A5E21}"/>
              </a:ext>
            </a:extLst>
          </p:cNvPr>
          <p:cNvPicPr>
            <a:picLocks noChangeAspect="1"/>
          </p:cNvPicPr>
          <p:nvPr/>
        </p:nvPicPr>
        <p:blipFill rotWithShape="1">
          <a:blip r:embed="rId2"/>
          <a:srcRect l="26933" t="76883" r="65114" b="19002"/>
          <a:stretch/>
        </p:blipFill>
        <p:spPr>
          <a:xfrm>
            <a:off x="1383371" y="5039445"/>
            <a:ext cx="2690648" cy="656369"/>
          </a:xfrm>
          <a:prstGeom prst="rect">
            <a:avLst/>
          </a:prstGeom>
        </p:spPr>
      </p:pic>
      <p:pic>
        <p:nvPicPr>
          <p:cNvPr id="7" name="Picture 6">
            <a:extLst>
              <a:ext uri="{FF2B5EF4-FFF2-40B4-BE49-F238E27FC236}">
                <a16:creationId xmlns:a16="http://schemas.microsoft.com/office/drawing/2014/main" id="{A82C7B0C-0273-D4FD-C618-8A7A0E4055A6}"/>
              </a:ext>
            </a:extLst>
          </p:cNvPr>
          <p:cNvPicPr>
            <a:picLocks noChangeAspect="1"/>
          </p:cNvPicPr>
          <p:nvPr/>
        </p:nvPicPr>
        <p:blipFill rotWithShape="1">
          <a:blip r:embed="rId3"/>
          <a:srcRect l="32432" t="74464" r="16431" b="15328"/>
          <a:stretch/>
        </p:blipFill>
        <p:spPr>
          <a:xfrm>
            <a:off x="1383371" y="3737620"/>
            <a:ext cx="4504467" cy="584775"/>
          </a:xfrm>
          <a:prstGeom prst="rect">
            <a:avLst/>
          </a:prstGeom>
        </p:spPr>
      </p:pic>
      <p:pic>
        <p:nvPicPr>
          <p:cNvPr id="9" name="Picture 8">
            <a:extLst>
              <a:ext uri="{FF2B5EF4-FFF2-40B4-BE49-F238E27FC236}">
                <a16:creationId xmlns:a16="http://schemas.microsoft.com/office/drawing/2014/main" id="{50497FB3-24D9-2EF5-BC49-600DB42491C4}"/>
              </a:ext>
            </a:extLst>
          </p:cNvPr>
          <p:cNvPicPr>
            <a:picLocks noChangeAspect="1"/>
          </p:cNvPicPr>
          <p:nvPr/>
        </p:nvPicPr>
        <p:blipFill rotWithShape="1">
          <a:blip r:embed="rId4"/>
          <a:srcRect l="26470" t="86766" r="36967" b="6403"/>
          <a:stretch/>
        </p:blipFill>
        <p:spPr>
          <a:xfrm>
            <a:off x="1383371" y="2636564"/>
            <a:ext cx="5402101" cy="656369"/>
          </a:xfrm>
          <a:prstGeom prst="rect">
            <a:avLst/>
          </a:prstGeom>
        </p:spPr>
      </p:pic>
      <p:pic>
        <p:nvPicPr>
          <p:cNvPr id="14" name="Picture 13">
            <a:extLst>
              <a:ext uri="{FF2B5EF4-FFF2-40B4-BE49-F238E27FC236}">
                <a16:creationId xmlns:a16="http://schemas.microsoft.com/office/drawing/2014/main" id="{D8B6B246-1CD4-AA94-BCEE-87DF3E3F0754}"/>
              </a:ext>
            </a:extLst>
          </p:cNvPr>
          <p:cNvPicPr>
            <a:picLocks noChangeAspect="1"/>
          </p:cNvPicPr>
          <p:nvPr/>
        </p:nvPicPr>
        <p:blipFill rotWithShape="1">
          <a:blip r:embed="rId5"/>
          <a:srcRect l="31961" t="79625" r="48606" b="13880"/>
          <a:stretch/>
        </p:blipFill>
        <p:spPr>
          <a:xfrm>
            <a:off x="1383371" y="1611057"/>
            <a:ext cx="2373705" cy="515986"/>
          </a:xfrm>
          <a:prstGeom prst="rect">
            <a:avLst/>
          </a:prstGeom>
        </p:spPr>
      </p:pic>
      <p:sp>
        <p:nvSpPr>
          <p:cNvPr id="19" name="TextBox 18">
            <a:extLst>
              <a:ext uri="{FF2B5EF4-FFF2-40B4-BE49-F238E27FC236}">
                <a16:creationId xmlns:a16="http://schemas.microsoft.com/office/drawing/2014/main" id="{82FC4049-8CF1-9E96-3A2D-EE53A58DE2A7}"/>
              </a:ext>
            </a:extLst>
          </p:cNvPr>
          <p:cNvSpPr txBox="1"/>
          <p:nvPr/>
        </p:nvSpPr>
        <p:spPr>
          <a:xfrm>
            <a:off x="1099628" y="1275653"/>
            <a:ext cx="9992744" cy="5601533"/>
          </a:xfrm>
          <a:prstGeom prst="rect">
            <a:avLst/>
          </a:prstGeom>
          <a:noFill/>
        </p:spPr>
        <p:txBody>
          <a:bodyPr wrap="square" rtlCol="0">
            <a:spAutoFit/>
          </a:bodyPr>
          <a:lstStyle/>
          <a:p>
            <a:pPr marL="285750" indent="-285750">
              <a:buFont typeface="Arial" panose="020B0604020202020204" pitchFamily="34" charset="0"/>
              <a:buChar char="•"/>
            </a:pPr>
            <a:r>
              <a:rPr lang="en-CA" b="1" dirty="0">
                <a:solidFill>
                  <a:schemeClr val="bg1"/>
                </a:solidFill>
                <a:latin typeface="+mj-lt"/>
                <a:cs typeface="Segoe UI" panose="020B0502040204020203" pitchFamily="34" charset="0"/>
              </a:rPr>
              <a:t>MODEL 1</a:t>
            </a:r>
            <a:r>
              <a:rPr lang="en-CA" b="1" dirty="0">
                <a:solidFill>
                  <a:schemeClr val="bg1"/>
                </a:solidFill>
                <a:effectLst/>
                <a:latin typeface="+mj-lt"/>
                <a:cs typeface="Segoe UI" panose="020B0502040204020203" pitchFamily="34" charset="0"/>
              </a:rPr>
              <a:t>: TEXT BLOB</a:t>
            </a:r>
          </a:p>
          <a:p>
            <a:pPr marL="285750" indent="-285750">
              <a:buFont typeface="Arial" panose="020B0604020202020204" pitchFamily="34" charset="0"/>
              <a:buChar char="•"/>
            </a:pPr>
            <a:endParaRPr lang="en-CA" b="1" dirty="0">
              <a:solidFill>
                <a:schemeClr val="bg1"/>
              </a:solidFill>
              <a:latin typeface="+mj-lt"/>
              <a:cs typeface="Segoe UI" panose="020B0502040204020203" pitchFamily="34" charset="0"/>
            </a:endParaRPr>
          </a:p>
          <a:p>
            <a:pPr marL="285750" indent="-285750">
              <a:buFont typeface="Arial" panose="020B0604020202020204" pitchFamily="34" charset="0"/>
              <a:buChar char="•"/>
            </a:pPr>
            <a:endParaRPr lang="en-CA" b="1" dirty="0">
              <a:solidFill>
                <a:schemeClr val="bg1"/>
              </a:solidFill>
              <a:effectLst/>
              <a:latin typeface="+mj-lt"/>
              <a:cs typeface="Segoe UI" panose="020B0502040204020203" pitchFamily="34" charset="0"/>
            </a:endParaRPr>
          </a:p>
          <a:p>
            <a:pPr marL="285750" indent="-285750">
              <a:buFont typeface="Arial" panose="020B0604020202020204" pitchFamily="34" charset="0"/>
              <a:buChar char="•"/>
            </a:pPr>
            <a:endParaRPr lang="en-CA" b="1" dirty="0">
              <a:solidFill>
                <a:schemeClr val="bg1"/>
              </a:solidFill>
              <a:effectLst/>
              <a:latin typeface="+mj-lt"/>
              <a:cs typeface="Segoe UI" panose="020B0502040204020203" pitchFamily="34" charset="0"/>
            </a:endParaRPr>
          </a:p>
          <a:p>
            <a:pPr marL="285750" indent="-285750">
              <a:buFont typeface="Arial" panose="020B0604020202020204" pitchFamily="34" charset="0"/>
              <a:buChar char="•"/>
            </a:pPr>
            <a:r>
              <a:rPr lang="en-CA" b="1" dirty="0">
                <a:solidFill>
                  <a:schemeClr val="bg1"/>
                </a:solidFill>
                <a:latin typeface="+mj-lt"/>
                <a:cs typeface="Segoe UI" panose="020B0502040204020203" pitchFamily="34" charset="0"/>
              </a:rPr>
              <a:t>MODEL 2</a:t>
            </a:r>
            <a:r>
              <a:rPr lang="en-CA" b="1" dirty="0">
                <a:solidFill>
                  <a:schemeClr val="bg1"/>
                </a:solidFill>
                <a:effectLst/>
                <a:latin typeface="+mj-lt"/>
                <a:cs typeface="Segoe UI" panose="020B0502040204020203" pitchFamily="34" charset="0"/>
              </a:rPr>
              <a:t>: </a:t>
            </a:r>
            <a:r>
              <a:rPr lang="en-CA" b="1" i="0" dirty="0">
                <a:solidFill>
                  <a:schemeClr val="bg1"/>
                </a:solidFill>
                <a:effectLst/>
                <a:latin typeface="+mj-lt"/>
                <a:cs typeface="Segoe UI" panose="020B0502040204020203" pitchFamily="34" charset="0"/>
              </a:rPr>
              <a:t>VADER Sentiment Intensity Analyzer</a:t>
            </a:r>
          </a:p>
          <a:p>
            <a:pPr marL="285750" indent="-285750">
              <a:buFont typeface="Arial" panose="020B0604020202020204" pitchFamily="34" charset="0"/>
              <a:buChar char="•"/>
            </a:pPr>
            <a:endParaRPr lang="en-CA" b="1" dirty="0">
              <a:solidFill>
                <a:schemeClr val="bg1"/>
              </a:solidFill>
              <a:latin typeface="+mj-lt"/>
              <a:cs typeface="Segoe UI" panose="020B0502040204020203" pitchFamily="34" charset="0"/>
            </a:endParaRPr>
          </a:p>
          <a:p>
            <a:pPr marL="285750" indent="-285750">
              <a:buFont typeface="Arial" panose="020B0604020202020204" pitchFamily="34" charset="0"/>
              <a:buChar char="•"/>
            </a:pPr>
            <a:endParaRPr lang="en-CA" b="1" dirty="0">
              <a:solidFill>
                <a:schemeClr val="bg1"/>
              </a:solidFill>
              <a:latin typeface="+mj-lt"/>
              <a:cs typeface="Segoe UI" panose="020B0502040204020203" pitchFamily="34" charset="0"/>
            </a:endParaRPr>
          </a:p>
          <a:p>
            <a:pPr marL="285750" indent="-285750">
              <a:buFont typeface="Arial" panose="020B0604020202020204" pitchFamily="34" charset="0"/>
              <a:buChar char="•"/>
            </a:pPr>
            <a:endParaRPr lang="en-IN" dirty="0">
              <a:solidFill>
                <a:schemeClr val="bg1"/>
              </a:solidFill>
              <a:latin typeface="+mj-lt"/>
              <a:cs typeface="Segoe UI" panose="020B0502040204020203" pitchFamily="34" charset="0"/>
            </a:endParaRPr>
          </a:p>
          <a:p>
            <a:pPr marL="285750" indent="-285750">
              <a:buFont typeface="Arial" panose="020B0604020202020204" pitchFamily="34" charset="0"/>
              <a:buChar char="•"/>
            </a:pPr>
            <a:r>
              <a:rPr lang="en-CA" b="1" dirty="0">
                <a:solidFill>
                  <a:schemeClr val="bg1"/>
                </a:solidFill>
                <a:effectLst/>
                <a:latin typeface="+mj-lt"/>
                <a:cs typeface="Segoe UI" panose="020B0502040204020203" pitchFamily="34" charset="0"/>
              </a:rPr>
              <a:t> </a:t>
            </a:r>
            <a:r>
              <a:rPr lang="en-CA" b="1" dirty="0">
                <a:solidFill>
                  <a:schemeClr val="bg1"/>
                </a:solidFill>
                <a:latin typeface="+mj-lt"/>
                <a:cs typeface="Segoe UI" panose="020B0502040204020203" pitchFamily="34" charset="0"/>
              </a:rPr>
              <a:t>MODEL 3</a:t>
            </a:r>
            <a:r>
              <a:rPr lang="en-CA" b="1" dirty="0">
                <a:solidFill>
                  <a:schemeClr val="bg1"/>
                </a:solidFill>
                <a:effectLst/>
                <a:latin typeface="+mj-lt"/>
                <a:cs typeface="Segoe UI" panose="020B0502040204020203" pitchFamily="34" charset="0"/>
              </a:rPr>
              <a:t>: BERT (Bidirectional Encoder Representations from Transformers)</a:t>
            </a:r>
          </a:p>
          <a:p>
            <a:pPr marL="285750" indent="-285750">
              <a:buFont typeface="Arial" panose="020B0604020202020204" pitchFamily="34" charset="0"/>
              <a:buChar char="•"/>
            </a:pPr>
            <a:endParaRPr lang="en-CA" b="1" dirty="0">
              <a:solidFill>
                <a:schemeClr val="bg1"/>
              </a:solidFill>
              <a:latin typeface="+mj-lt"/>
              <a:cs typeface="Segoe UI" panose="020B0502040204020203" pitchFamily="34" charset="0"/>
            </a:endParaRPr>
          </a:p>
          <a:p>
            <a:pPr marL="285750" indent="-285750">
              <a:buFont typeface="Arial" panose="020B0604020202020204" pitchFamily="34" charset="0"/>
              <a:buChar char="•"/>
            </a:pPr>
            <a:endParaRPr lang="en-CA" b="1" dirty="0">
              <a:solidFill>
                <a:schemeClr val="bg1"/>
              </a:solidFill>
              <a:effectLst/>
              <a:latin typeface="+mj-lt"/>
              <a:cs typeface="Segoe UI" panose="020B0502040204020203" pitchFamily="34" charset="0"/>
            </a:endParaRPr>
          </a:p>
          <a:p>
            <a:pPr marL="285750" indent="-285750">
              <a:buFont typeface="Arial" panose="020B0604020202020204" pitchFamily="34" charset="0"/>
              <a:buChar char="•"/>
            </a:pPr>
            <a:endParaRPr lang="en-CA" b="1" dirty="0">
              <a:solidFill>
                <a:schemeClr val="bg1"/>
              </a:solidFill>
              <a:effectLst/>
              <a:latin typeface="+mj-lt"/>
              <a:cs typeface="Segoe UI" panose="020B0502040204020203" pitchFamily="34" charset="0"/>
            </a:endParaRPr>
          </a:p>
          <a:p>
            <a:pPr marL="285750" indent="-285750">
              <a:buFont typeface="Arial" panose="020B0604020202020204" pitchFamily="34" charset="0"/>
              <a:buChar char="•"/>
            </a:pPr>
            <a:r>
              <a:rPr lang="en-CA" sz="1800" b="1" dirty="0">
                <a:solidFill>
                  <a:schemeClr val="bg1"/>
                </a:solidFill>
                <a:latin typeface="+mj-lt"/>
                <a:cs typeface="Segoe UI" panose="020B0502040204020203" pitchFamily="34" charset="0"/>
              </a:rPr>
              <a:t>MODEL 4</a:t>
            </a:r>
            <a:r>
              <a:rPr lang="en-CA" sz="1800" b="1" dirty="0">
                <a:solidFill>
                  <a:schemeClr val="bg1"/>
                </a:solidFill>
                <a:effectLst/>
                <a:latin typeface="+mj-lt"/>
                <a:cs typeface="Segoe UI" panose="020B0502040204020203" pitchFamily="34" charset="0"/>
              </a:rPr>
              <a:t>: </a:t>
            </a:r>
            <a:r>
              <a:rPr lang="en-CA" sz="1800" b="1" i="0" dirty="0" err="1">
                <a:solidFill>
                  <a:schemeClr val="bg1"/>
                </a:solidFill>
                <a:effectLst/>
                <a:latin typeface="+mj-lt"/>
              </a:rPr>
              <a:t>OpenAI's</a:t>
            </a:r>
            <a:r>
              <a:rPr lang="en-CA" sz="1800" b="1" i="0" dirty="0">
                <a:solidFill>
                  <a:schemeClr val="bg1"/>
                </a:solidFill>
                <a:effectLst/>
                <a:latin typeface="+mj-lt"/>
              </a:rPr>
              <a:t> GPT-3 </a:t>
            </a:r>
            <a:endParaRPr lang="en-IN" sz="1800" b="1" dirty="0">
              <a:solidFill>
                <a:schemeClr val="bg1"/>
              </a:solidFill>
              <a:latin typeface="+mj-lt"/>
              <a:cs typeface="Segoe UI" panose="020B0502040204020203" pitchFamily="34" charset="0"/>
            </a:endParaRPr>
          </a:p>
          <a:p>
            <a:endParaRPr lang="en-CA" b="1" dirty="0">
              <a:solidFill>
                <a:srgbClr val="1ED760"/>
              </a:solidFill>
              <a:effectLst/>
              <a:latin typeface="Segoe UI" panose="020B0502040204020203" pitchFamily="34" charset="0"/>
              <a:cs typeface="Segoe UI" panose="020B0502040204020203" pitchFamily="34" charset="0"/>
            </a:endParaRPr>
          </a:p>
          <a:p>
            <a:endParaRPr lang="en-IN" dirty="0">
              <a:solidFill>
                <a:srgbClr val="1ED760"/>
              </a:solidFill>
              <a:latin typeface="Segoe UI" panose="020B0502040204020203" pitchFamily="34" charset="0"/>
              <a:cs typeface="Segoe UI" panose="020B0502040204020203" pitchFamily="34" charset="0"/>
            </a:endParaRPr>
          </a:p>
          <a:p>
            <a:endParaRPr lang="en-IN" sz="4400" dirty="0">
              <a:solidFill>
                <a:srgbClr val="1ED760"/>
              </a:solidFill>
              <a:latin typeface="Poppins Medium" panose="00000600000000000000" pitchFamily="50" charset="0"/>
              <a:cs typeface="Poppins Medium" panose="00000600000000000000" pitchFamily="50" charset="0"/>
            </a:endParaRPr>
          </a:p>
          <a:p>
            <a:endParaRPr lang="en-IN" sz="4400" dirty="0">
              <a:solidFill>
                <a:srgbClr val="1ED760"/>
              </a:solidFill>
              <a:latin typeface="Poppins Medium" panose="00000600000000000000" pitchFamily="50" charset="0"/>
              <a:cs typeface="Poppins Medium" panose="00000600000000000000" pitchFamily="50" charset="0"/>
            </a:endParaRPr>
          </a:p>
        </p:txBody>
      </p:sp>
      <p:sp>
        <p:nvSpPr>
          <p:cNvPr id="20" name="TextBox 19">
            <a:extLst>
              <a:ext uri="{FF2B5EF4-FFF2-40B4-BE49-F238E27FC236}">
                <a16:creationId xmlns:a16="http://schemas.microsoft.com/office/drawing/2014/main" id="{DFCB03A5-D725-065A-32C0-EC2886D11696}"/>
              </a:ext>
            </a:extLst>
          </p:cNvPr>
          <p:cNvSpPr txBox="1"/>
          <p:nvPr/>
        </p:nvSpPr>
        <p:spPr>
          <a:xfrm>
            <a:off x="7569953" y="401812"/>
            <a:ext cx="4587887" cy="2862322"/>
          </a:xfrm>
          <a:prstGeom prst="rect">
            <a:avLst/>
          </a:prstGeom>
          <a:noFill/>
        </p:spPr>
        <p:txBody>
          <a:bodyPr wrap="square" rtlCol="0">
            <a:spAutoFit/>
          </a:bodyPr>
          <a:lstStyle/>
          <a:p>
            <a:r>
              <a:rPr lang="en-CA" b="1" dirty="0">
                <a:solidFill>
                  <a:schemeClr val="bg1"/>
                </a:solidFill>
                <a:latin typeface="+mj-lt"/>
                <a:cs typeface="Segoe UI" panose="020B0502040204020203" pitchFamily="34" charset="0"/>
              </a:rPr>
              <a:t>The input is </a:t>
            </a:r>
            <a:r>
              <a:rPr lang="en-CA" b="1" dirty="0">
                <a:solidFill>
                  <a:srgbClr val="1ED760"/>
                </a:solidFill>
                <a:latin typeface="+mj-lt"/>
                <a:cs typeface="Segoe UI" panose="020B0502040204020203" pitchFamily="34" charset="0"/>
              </a:rPr>
              <a:t>Before You Go </a:t>
            </a:r>
            <a:r>
              <a:rPr lang="en-CA" b="1" dirty="0">
                <a:solidFill>
                  <a:schemeClr val="bg1"/>
                </a:solidFill>
                <a:latin typeface="+mj-lt"/>
                <a:cs typeface="Segoe UI" panose="020B0502040204020203" pitchFamily="34" charset="0"/>
              </a:rPr>
              <a:t>Song by Lewis Capaldi</a:t>
            </a:r>
          </a:p>
          <a:p>
            <a:endParaRPr lang="en-CA" b="1" dirty="0">
              <a:solidFill>
                <a:schemeClr val="bg1"/>
              </a:solidFill>
              <a:latin typeface="+mj-lt"/>
              <a:cs typeface="Segoe UI" panose="020B0502040204020203" pitchFamily="34" charset="0"/>
            </a:endParaRPr>
          </a:p>
          <a:p>
            <a:br>
              <a:rPr lang="en-CA" b="1" dirty="0">
                <a:solidFill>
                  <a:schemeClr val="bg1"/>
                </a:solidFill>
                <a:latin typeface="+mj-lt"/>
                <a:cs typeface="Segoe UI" panose="020B0502040204020203" pitchFamily="34" charset="0"/>
              </a:rPr>
            </a:br>
            <a:r>
              <a:rPr lang="en-CA" b="1" dirty="0">
                <a:solidFill>
                  <a:srgbClr val="1ED760"/>
                </a:solidFill>
                <a:latin typeface="+mj-lt"/>
                <a:cs typeface="Segoe UI" panose="020B0502040204020203" pitchFamily="34" charset="0"/>
              </a:rPr>
              <a:t>Lyrics: </a:t>
            </a:r>
            <a:r>
              <a:rPr lang="en-CA" b="1" dirty="0">
                <a:solidFill>
                  <a:schemeClr val="bg1"/>
                </a:solidFill>
                <a:latin typeface="+mj-lt"/>
                <a:cs typeface="Segoe UI" panose="020B0502040204020203" pitchFamily="34" charset="0"/>
              </a:rPr>
              <a:t>I fell by the wayside, like everyone else I hate you, I hate you, I hate you But I was just kidding myself Our every moment, I start to replace </a:t>
            </a:r>
            <a:r>
              <a:rPr lang="en-CA" b="1" dirty="0" err="1">
                <a:solidFill>
                  <a:schemeClr val="bg1"/>
                </a:solidFill>
                <a:latin typeface="+mj-lt"/>
                <a:cs typeface="Segoe UI" panose="020B0502040204020203" pitchFamily="34" charset="0"/>
              </a:rPr>
              <a:t>'Cause</a:t>
            </a:r>
            <a:r>
              <a:rPr lang="en-CA" b="1" dirty="0">
                <a:solidFill>
                  <a:schemeClr val="bg1"/>
                </a:solidFill>
                <a:latin typeface="+mj-lt"/>
                <a:cs typeface="Segoe UI" panose="020B0502040204020203" pitchFamily="34" charset="0"/>
              </a:rPr>
              <a:t> now that they're gone All I hear are the words that I needed to say</a:t>
            </a:r>
          </a:p>
          <a:p>
            <a:endParaRPr lang="en-US" dirty="0"/>
          </a:p>
        </p:txBody>
      </p:sp>
    </p:spTree>
    <p:extLst>
      <p:ext uri="{BB962C8B-B14F-4D97-AF65-F5344CB8AC3E}">
        <p14:creationId xmlns:p14="http://schemas.microsoft.com/office/powerpoint/2010/main" val="71106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223754" y="913125"/>
            <a:ext cx="12040415" cy="584775"/>
          </a:xfrm>
          <a:prstGeom prst="rect">
            <a:avLst/>
          </a:prstGeom>
          <a:noFill/>
        </p:spPr>
        <p:txBody>
          <a:bodyPr wrap="square" rtlCol="0">
            <a:spAutoFit/>
          </a:bodyPr>
          <a:lstStyle/>
          <a:p>
            <a:r>
              <a:rPr lang="en-IN" sz="3200" b="1" dirty="0">
                <a:solidFill>
                  <a:srgbClr val="1ED760"/>
                </a:solidFill>
                <a:latin typeface="Segoe UI" panose="020B0502040204020203" pitchFamily="34" charset="0"/>
                <a:cs typeface="Segoe UI" panose="020B0502040204020203" pitchFamily="34" charset="0"/>
              </a:rPr>
              <a:t>Conclusion</a:t>
            </a:r>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223754" y="1645280"/>
            <a:ext cx="11791949" cy="4893647"/>
          </a:xfrm>
          <a:prstGeom prst="rect">
            <a:avLst/>
          </a:prstGeom>
          <a:noFill/>
        </p:spPr>
        <p:txBody>
          <a:bodyPr wrap="square" rtlCol="0">
            <a:spAutoFit/>
          </a:bodyPr>
          <a:lstStyle/>
          <a:p>
            <a:pPr marL="342900" indent="-342900">
              <a:buFont typeface="Arial" panose="020B0604020202020204" pitchFamily="34" charset="0"/>
              <a:buChar char="•"/>
            </a:pPr>
            <a:r>
              <a:rPr lang="en-CA" sz="2400" dirty="0" err="1">
                <a:solidFill>
                  <a:srgbClr val="1ED760"/>
                </a:solidFill>
              </a:rPr>
              <a:t>TextBlob</a:t>
            </a:r>
            <a:r>
              <a:rPr lang="en-CA" sz="2400" dirty="0">
                <a:solidFill>
                  <a:schemeClr val="bg1"/>
                </a:solidFill>
              </a:rPr>
              <a:t> and </a:t>
            </a:r>
            <a:r>
              <a:rPr lang="en-CA" sz="2400" dirty="0">
                <a:solidFill>
                  <a:srgbClr val="1ED760"/>
                </a:solidFill>
              </a:rPr>
              <a:t>VADER</a:t>
            </a:r>
            <a:r>
              <a:rPr lang="en-CA" sz="2400" dirty="0">
                <a:solidFill>
                  <a:schemeClr val="bg1"/>
                </a:solidFill>
              </a:rPr>
              <a:t> are sentiment analysis tools that can provide a general sentiment score for a given text. </a:t>
            </a:r>
          </a:p>
          <a:p>
            <a:pPr marL="342900" indent="-342900">
              <a:buFont typeface="Arial" panose="020B0604020202020204" pitchFamily="34" charset="0"/>
              <a:buChar char="•"/>
            </a:pPr>
            <a:endParaRPr lang="en-CA" sz="2400" dirty="0">
              <a:solidFill>
                <a:schemeClr val="bg1"/>
              </a:solidFill>
            </a:endParaRPr>
          </a:p>
          <a:p>
            <a:pPr marL="342900" indent="-342900">
              <a:buFont typeface="Arial" panose="020B0604020202020204" pitchFamily="34" charset="0"/>
              <a:buChar char="•"/>
            </a:pPr>
            <a:r>
              <a:rPr lang="en-CA" sz="2400" dirty="0">
                <a:solidFill>
                  <a:schemeClr val="bg1"/>
                </a:solidFill>
              </a:rPr>
              <a:t>On the other hand, </a:t>
            </a:r>
            <a:r>
              <a:rPr lang="en-CA" sz="2400" dirty="0">
                <a:solidFill>
                  <a:srgbClr val="1ED760"/>
                </a:solidFill>
              </a:rPr>
              <a:t>BERT</a:t>
            </a:r>
            <a:r>
              <a:rPr lang="en-CA" sz="2400" dirty="0">
                <a:solidFill>
                  <a:schemeClr val="bg1"/>
                </a:solidFill>
              </a:rPr>
              <a:t> and </a:t>
            </a:r>
            <a:r>
              <a:rPr lang="en-CA" sz="2400" dirty="0">
                <a:solidFill>
                  <a:srgbClr val="1ED760"/>
                </a:solidFill>
              </a:rPr>
              <a:t>GPT</a:t>
            </a:r>
            <a:r>
              <a:rPr lang="en-CA" sz="2400" dirty="0">
                <a:solidFill>
                  <a:schemeClr val="bg1"/>
                </a:solidFill>
              </a:rPr>
              <a:t> are deep learning models that can predict more specific emotions and sentiments based on the context of the input text.</a:t>
            </a:r>
          </a:p>
          <a:p>
            <a:pPr marL="342900" indent="-342900">
              <a:buFont typeface="Arial" panose="020B0604020202020204" pitchFamily="34" charset="0"/>
              <a:buChar char="•"/>
            </a:pPr>
            <a:endParaRPr lang="en-CA" sz="2400" dirty="0">
              <a:solidFill>
                <a:schemeClr val="bg1"/>
              </a:solidFill>
            </a:endParaRPr>
          </a:p>
          <a:p>
            <a:pPr marL="342900" indent="-342900">
              <a:buFont typeface="Arial" panose="020B0604020202020204" pitchFamily="34" charset="0"/>
              <a:buChar char="•"/>
            </a:pPr>
            <a:r>
              <a:rPr lang="en-CA" sz="2400" dirty="0">
                <a:solidFill>
                  <a:schemeClr val="bg1"/>
                </a:solidFill>
              </a:rPr>
              <a:t> music streaming platforms such as Spotify and Apple Music could use these techniques to personalize playlists based on the user's emotional state or mood.</a:t>
            </a:r>
          </a:p>
          <a:p>
            <a:pPr marL="342900" indent="-342900">
              <a:buFont typeface="Arial" panose="020B0604020202020204" pitchFamily="34" charset="0"/>
              <a:buChar char="•"/>
            </a:pPr>
            <a:endParaRPr lang="en-CA" sz="2400" dirty="0">
              <a:solidFill>
                <a:schemeClr val="bg1"/>
              </a:solidFill>
            </a:endParaRPr>
          </a:p>
          <a:p>
            <a:pPr marL="342900" indent="-342900">
              <a:buFont typeface="Arial" panose="020B0604020202020204" pitchFamily="34" charset="0"/>
              <a:buChar char="•"/>
            </a:pPr>
            <a:r>
              <a:rPr lang="en-CA" sz="2400" dirty="0">
                <a:solidFill>
                  <a:schemeClr val="bg1"/>
                </a:solidFill>
              </a:rPr>
              <a:t>Overall, predicting the emotional tone of a song using NLP techniques has the potential to enhance the music listening experience</a:t>
            </a:r>
          </a:p>
          <a:p>
            <a:endParaRPr lang="en-CA" sz="2400" dirty="0">
              <a:solidFill>
                <a:schemeClr val="bg1"/>
              </a:solidFill>
            </a:endParaRPr>
          </a:p>
          <a:p>
            <a:pPr marL="342900" indent="-342900">
              <a:buFont typeface="Arial" panose="020B0604020202020204" pitchFamily="34" charset="0"/>
              <a:buChar char="•"/>
            </a:pPr>
            <a:endParaRPr lang="en-CA" sz="2400" dirty="0">
              <a:solidFill>
                <a:schemeClr val="bg1"/>
              </a:solidFill>
            </a:endParaRPr>
          </a:p>
        </p:txBody>
      </p:sp>
      <p:cxnSp>
        <p:nvCxnSpPr>
          <p:cNvPr id="59" name="Straight Connector 58">
            <a:extLst>
              <a:ext uri="{FF2B5EF4-FFF2-40B4-BE49-F238E27FC236}">
                <a16:creationId xmlns:a16="http://schemas.microsoft.com/office/drawing/2014/main" id="{E2F8B222-5856-DD32-F88E-BEB461798820}"/>
              </a:ext>
            </a:extLst>
          </p:cNvPr>
          <p:cNvCxnSpPr>
            <a:cxnSpLocks/>
          </p:cNvCxnSpPr>
          <p:nvPr/>
        </p:nvCxnSpPr>
        <p:spPr>
          <a:xfrm>
            <a:off x="0" y="1601017"/>
            <a:ext cx="12192000" cy="0"/>
          </a:xfrm>
          <a:prstGeom prst="line">
            <a:avLst/>
          </a:prstGeom>
          <a:ln>
            <a:solidFill>
              <a:schemeClr val="bg1">
                <a:lumMod val="95000"/>
                <a:alpha val="90000"/>
              </a:schemeClr>
            </a:solidFill>
          </a:ln>
        </p:spPr>
        <p:style>
          <a:lnRef idx="1">
            <a:schemeClr val="accent1"/>
          </a:lnRef>
          <a:fillRef idx="0">
            <a:schemeClr val="accent1"/>
          </a:fillRef>
          <a:effectRef idx="0">
            <a:schemeClr val="accent1"/>
          </a:effectRef>
          <a:fontRef idx="minor">
            <a:schemeClr val="tx1"/>
          </a:fontRef>
        </p:style>
      </p:cxnSp>
      <p:sp>
        <p:nvSpPr>
          <p:cNvPr id="118" name="Freeform: Shape 24">
            <a:extLst>
              <a:ext uri="{FF2B5EF4-FFF2-40B4-BE49-F238E27FC236}">
                <a16:creationId xmlns:a16="http://schemas.microsoft.com/office/drawing/2014/main" id="{9E59CF69-530D-6B61-CD33-13CBDA8FB501}"/>
              </a:ext>
            </a:extLst>
          </p:cNvPr>
          <p:cNvSpPr/>
          <p:nvPr/>
        </p:nvSpPr>
        <p:spPr>
          <a:xfrm>
            <a:off x="0" y="5942566"/>
            <a:ext cx="12192000" cy="916273"/>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657" y="6019993"/>
            <a:ext cx="814685" cy="811218"/>
          </a:xfrm>
          <a:prstGeom prst="rect">
            <a:avLst/>
          </a:prstGeom>
        </p:spPr>
      </p:pic>
    </p:spTree>
    <p:extLst>
      <p:ext uri="{BB962C8B-B14F-4D97-AF65-F5344CB8AC3E}">
        <p14:creationId xmlns:p14="http://schemas.microsoft.com/office/powerpoint/2010/main" val="410790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4BEF4F-16A7-27D9-FB12-30D2128537F1}"/>
              </a:ext>
            </a:extLst>
          </p:cNvPr>
          <p:cNvSpPr txBox="1"/>
          <p:nvPr/>
        </p:nvSpPr>
        <p:spPr>
          <a:xfrm>
            <a:off x="3543524" y="2921168"/>
            <a:ext cx="4285147" cy="1015663"/>
          </a:xfrm>
          <a:prstGeom prst="rect">
            <a:avLst/>
          </a:prstGeom>
          <a:noFill/>
        </p:spPr>
        <p:txBody>
          <a:bodyPr wrap="none" rtlCol="0">
            <a:spAutoFit/>
          </a:bodyPr>
          <a:lstStyle/>
          <a:p>
            <a:pPr algn="ctr"/>
            <a:r>
              <a:rPr lang="en-IN" sz="6000" dirty="0">
                <a:solidFill>
                  <a:srgbClr val="1ED760"/>
                </a:solidFill>
                <a:latin typeface="Poppins SemiBold" panose="00000700000000000000" pitchFamily="50" charset="0"/>
                <a:cs typeface="Poppins SemiBold" panose="00000700000000000000" pitchFamily="50" charset="0"/>
              </a:rPr>
              <a:t>Thank You</a:t>
            </a:r>
          </a:p>
        </p:txBody>
      </p:sp>
    </p:spTree>
    <p:extLst>
      <p:ext uri="{BB962C8B-B14F-4D97-AF65-F5344CB8AC3E}">
        <p14:creationId xmlns:p14="http://schemas.microsoft.com/office/powerpoint/2010/main" val="176945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1189749" cy="276999"/>
          </a:xfrm>
          <a:prstGeom prst="rect">
            <a:avLst/>
          </a:prstGeom>
          <a:noFill/>
        </p:spPr>
        <p:txBody>
          <a:bodyPr wrap="square" rtlCol="0">
            <a:spAutoFit/>
          </a:bodyPr>
          <a:lstStyle/>
          <a:p>
            <a:r>
              <a:rPr lang="en-IN" sz="1200" dirty="0" err="1">
                <a:solidFill>
                  <a:schemeClr val="bg1"/>
                </a:solidFill>
                <a:latin typeface="Poppins Medium" panose="00000600000000000000" pitchFamily="50" charset="0"/>
                <a:cs typeface="Poppins Medium" panose="00000600000000000000" pitchFamily="50" charset="0"/>
              </a:rPr>
              <a:t>northeastern</a:t>
            </a: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581139" y="831576"/>
            <a:ext cx="2440092"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Agenda</a:t>
            </a:r>
          </a:p>
        </p:txBody>
      </p:sp>
      <p:sp>
        <p:nvSpPr>
          <p:cNvPr id="103" name="Freeform: Shape 102">
            <a:extLst>
              <a:ext uri="{FF2B5EF4-FFF2-40B4-BE49-F238E27FC236}">
                <a16:creationId xmlns:a16="http://schemas.microsoft.com/office/drawing/2014/main" id="{29B0C45B-43BB-5FBD-2EEB-988D2B901594}"/>
              </a:ext>
            </a:extLst>
          </p:cNvPr>
          <p:cNvSpPr/>
          <p:nvPr/>
        </p:nvSpPr>
        <p:spPr>
          <a:xfrm>
            <a:off x="4895682" y="4049726"/>
            <a:ext cx="8096" cy="857"/>
          </a:xfrm>
          <a:custGeom>
            <a:avLst/>
            <a:gdLst>
              <a:gd name="connsiteX0" fmla="*/ 8096 w 8096"/>
              <a:gd name="connsiteY0" fmla="*/ 0 h 857"/>
              <a:gd name="connsiteX1" fmla="*/ 0 w 8096"/>
              <a:gd name="connsiteY1" fmla="*/ 0 h 857"/>
              <a:gd name="connsiteX2" fmla="*/ 8096 w 8096"/>
              <a:gd name="connsiteY2" fmla="*/ 0 h 857"/>
            </a:gdLst>
            <a:ahLst/>
            <a:cxnLst>
              <a:cxn ang="0">
                <a:pos x="connsiteX0" y="connsiteY0"/>
              </a:cxn>
              <a:cxn ang="0">
                <a:pos x="connsiteX1" y="connsiteY1"/>
              </a:cxn>
              <a:cxn ang="0">
                <a:pos x="connsiteX2" y="connsiteY2"/>
              </a:cxn>
            </a:cxnLst>
            <a:rect l="l" t="t" r="r" b="b"/>
            <a:pathLst>
              <a:path w="8096" h="857">
                <a:moveTo>
                  <a:pt x="8096" y="0"/>
                </a:moveTo>
                <a:lnTo>
                  <a:pt x="0" y="0"/>
                </a:lnTo>
                <a:cubicBezTo>
                  <a:pt x="2667" y="1143"/>
                  <a:pt x="5429" y="1143"/>
                  <a:pt x="8096" y="0"/>
                </a:cubicBezTo>
                <a:close/>
              </a:path>
            </a:pathLst>
          </a:custGeom>
          <a:solidFill>
            <a:srgbClr val="191919"/>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74C5E675-701B-8094-F5F5-D71CAAE61688}"/>
              </a:ext>
            </a:extLst>
          </p:cNvPr>
          <p:cNvSpPr/>
          <p:nvPr/>
        </p:nvSpPr>
        <p:spPr>
          <a:xfrm>
            <a:off x="4895682" y="4049726"/>
            <a:ext cx="8096" cy="1572"/>
          </a:xfrm>
          <a:custGeom>
            <a:avLst/>
            <a:gdLst>
              <a:gd name="connsiteX0" fmla="*/ 8096 w 8096"/>
              <a:gd name="connsiteY0" fmla="*/ 0 h 1572"/>
              <a:gd name="connsiteX1" fmla="*/ 0 w 8096"/>
              <a:gd name="connsiteY1" fmla="*/ 0 h 1572"/>
              <a:gd name="connsiteX2" fmla="*/ 8096 w 8096"/>
              <a:gd name="connsiteY2" fmla="*/ 0 h 1572"/>
            </a:gdLst>
            <a:ahLst/>
            <a:cxnLst>
              <a:cxn ang="0">
                <a:pos x="connsiteX0" y="connsiteY0"/>
              </a:cxn>
              <a:cxn ang="0">
                <a:pos x="connsiteX1" y="connsiteY1"/>
              </a:cxn>
              <a:cxn ang="0">
                <a:pos x="connsiteX2" y="connsiteY2"/>
              </a:cxn>
            </a:cxnLst>
            <a:rect l="l" t="t" r="r" b="b"/>
            <a:pathLst>
              <a:path w="8096" h="1572">
                <a:moveTo>
                  <a:pt x="8096" y="0"/>
                </a:moveTo>
                <a:cubicBezTo>
                  <a:pt x="5429" y="1143"/>
                  <a:pt x="2667" y="1143"/>
                  <a:pt x="0" y="0"/>
                </a:cubicBezTo>
                <a:cubicBezTo>
                  <a:pt x="2667" y="2191"/>
                  <a:pt x="5429" y="2000"/>
                  <a:pt x="8096" y="0"/>
                </a:cubicBezTo>
                <a:close/>
              </a:path>
            </a:pathLst>
          </a:custGeom>
          <a:solidFill>
            <a:srgbClr val="191919"/>
          </a:solidFill>
          <a:ln w="9525" cap="flat">
            <a:noFill/>
            <a:prstDash val="solid"/>
            <a:miter/>
          </a:ln>
        </p:spPr>
        <p:txBody>
          <a:bodyPr rtlCol="0" anchor="ctr"/>
          <a:lstStyle/>
          <a:p>
            <a:endParaRPr lang="en-IN"/>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2" name="Rectangle: Rounded Corners 22">
            <a:extLst>
              <a:ext uri="{FF2B5EF4-FFF2-40B4-BE49-F238E27FC236}">
                <a16:creationId xmlns:a16="http://schemas.microsoft.com/office/drawing/2014/main" id="{857F17D7-9435-E921-E8A6-DE6796EACF31}"/>
              </a:ext>
            </a:extLst>
          </p:cNvPr>
          <p:cNvSpPr/>
          <p:nvPr/>
        </p:nvSpPr>
        <p:spPr>
          <a:xfrm rot="16200000">
            <a:off x="1958859" y="1541078"/>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35">
            <a:extLst>
              <a:ext uri="{FF2B5EF4-FFF2-40B4-BE49-F238E27FC236}">
                <a16:creationId xmlns:a16="http://schemas.microsoft.com/office/drawing/2014/main" id="{DFB93C18-0DEC-D6E9-7006-37FDE050C043}"/>
              </a:ext>
            </a:extLst>
          </p:cNvPr>
          <p:cNvSpPr/>
          <p:nvPr/>
        </p:nvSpPr>
        <p:spPr>
          <a:xfrm>
            <a:off x="697998" y="2801938"/>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05A1E3F-F210-AB75-8B16-C9A8A6DB3C67}"/>
              </a:ext>
            </a:extLst>
          </p:cNvPr>
          <p:cNvSpPr txBox="1"/>
          <p:nvPr/>
        </p:nvSpPr>
        <p:spPr>
          <a:xfrm>
            <a:off x="778933" y="2963560"/>
            <a:ext cx="46519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01</a:t>
            </a:r>
          </a:p>
        </p:txBody>
      </p:sp>
      <p:sp>
        <p:nvSpPr>
          <p:cNvPr id="5" name="TextBox 4">
            <a:extLst>
              <a:ext uri="{FF2B5EF4-FFF2-40B4-BE49-F238E27FC236}">
                <a16:creationId xmlns:a16="http://schemas.microsoft.com/office/drawing/2014/main" id="{32682C59-C288-21D6-13E9-B8108EB0E394}"/>
              </a:ext>
            </a:extLst>
          </p:cNvPr>
          <p:cNvSpPr txBox="1"/>
          <p:nvPr/>
        </p:nvSpPr>
        <p:spPr>
          <a:xfrm>
            <a:off x="1523167" y="2978948"/>
            <a:ext cx="1604927" cy="369332"/>
          </a:xfrm>
          <a:prstGeom prst="rect">
            <a:avLst/>
          </a:prstGeom>
          <a:noFill/>
        </p:spPr>
        <p:txBody>
          <a:bodyPr wrap="none" rtlCol="0">
            <a:spAutoFit/>
          </a:bodyPr>
          <a:lstStyle/>
          <a:p>
            <a:r>
              <a:rPr lang="en-IN" dirty="0">
                <a:solidFill>
                  <a:schemeClr val="bg1"/>
                </a:solidFill>
                <a:latin typeface="Poppins Medium" panose="00000600000000000000" pitchFamily="50" charset="0"/>
                <a:cs typeface="Poppins Medium" panose="00000600000000000000" pitchFamily="50" charset="0"/>
              </a:rPr>
              <a:t>Introduction</a:t>
            </a:r>
          </a:p>
        </p:txBody>
      </p:sp>
      <p:sp>
        <p:nvSpPr>
          <p:cNvPr id="6" name="Rectangle: Rounded Corners 44">
            <a:extLst>
              <a:ext uri="{FF2B5EF4-FFF2-40B4-BE49-F238E27FC236}">
                <a16:creationId xmlns:a16="http://schemas.microsoft.com/office/drawing/2014/main" id="{90934BE3-B710-FDF9-B796-1498D91EFFDF}"/>
              </a:ext>
            </a:extLst>
          </p:cNvPr>
          <p:cNvSpPr/>
          <p:nvPr/>
        </p:nvSpPr>
        <p:spPr>
          <a:xfrm rot="16200000">
            <a:off x="1958859" y="2398635"/>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bg1"/>
              </a:solidFill>
              <a:latin typeface="Poppins Medium" panose="00000600000000000000" pitchFamily="50" charset="0"/>
              <a:cs typeface="Poppins Medium" panose="00000600000000000000" pitchFamily="50" charset="0"/>
            </a:endParaRPr>
          </a:p>
        </p:txBody>
      </p:sp>
      <p:sp>
        <p:nvSpPr>
          <p:cNvPr id="7" name="Rectangle: Rounded Corners 45">
            <a:extLst>
              <a:ext uri="{FF2B5EF4-FFF2-40B4-BE49-F238E27FC236}">
                <a16:creationId xmlns:a16="http://schemas.microsoft.com/office/drawing/2014/main" id="{80D46C5F-7CD1-1CBB-4349-3F8455E01707}"/>
              </a:ext>
            </a:extLst>
          </p:cNvPr>
          <p:cNvSpPr/>
          <p:nvPr/>
        </p:nvSpPr>
        <p:spPr>
          <a:xfrm>
            <a:off x="697998" y="3659495"/>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0CAF96BF-84F4-04D0-E658-E43521D641DC}"/>
              </a:ext>
            </a:extLst>
          </p:cNvPr>
          <p:cNvSpPr txBox="1"/>
          <p:nvPr/>
        </p:nvSpPr>
        <p:spPr>
          <a:xfrm>
            <a:off x="746873" y="3821117"/>
            <a:ext cx="52931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02</a:t>
            </a:r>
          </a:p>
        </p:txBody>
      </p:sp>
      <p:sp>
        <p:nvSpPr>
          <p:cNvPr id="12" name="Rectangle: Rounded Corners 55">
            <a:extLst>
              <a:ext uri="{FF2B5EF4-FFF2-40B4-BE49-F238E27FC236}">
                <a16:creationId xmlns:a16="http://schemas.microsoft.com/office/drawing/2014/main" id="{305047EC-111E-AFDC-12B1-1065040D321E}"/>
              </a:ext>
            </a:extLst>
          </p:cNvPr>
          <p:cNvSpPr/>
          <p:nvPr/>
        </p:nvSpPr>
        <p:spPr>
          <a:xfrm rot="16200000">
            <a:off x="1958859" y="3256191"/>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56">
            <a:extLst>
              <a:ext uri="{FF2B5EF4-FFF2-40B4-BE49-F238E27FC236}">
                <a16:creationId xmlns:a16="http://schemas.microsoft.com/office/drawing/2014/main" id="{7E26C1DC-9993-F285-9666-C3BCD20613FD}"/>
              </a:ext>
            </a:extLst>
          </p:cNvPr>
          <p:cNvSpPr/>
          <p:nvPr/>
        </p:nvSpPr>
        <p:spPr>
          <a:xfrm>
            <a:off x="697998" y="4517051"/>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132FAE8-C8AD-EE40-DB56-21ECAE39067D}"/>
              </a:ext>
            </a:extLst>
          </p:cNvPr>
          <p:cNvSpPr txBox="1"/>
          <p:nvPr/>
        </p:nvSpPr>
        <p:spPr>
          <a:xfrm>
            <a:off x="744468" y="4678673"/>
            <a:ext cx="53412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03</a:t>
            </a:r>
          </a:p>
        </p:txBody>
      </p:sp>
      <p:sp>
        <p:nvSpPr>
          <p:cNvPr id="16" name="TextBox 15">
            <a:extLst>
              <a:ext uri="{FF2B5EF4-FFF2-40B4-BE49-F238E27FC236}">
                <a16:creationId xmlns:a16="http://schemas.microsoft.com/office/drawing/2014/main" id="{C9A1B603-456B-12A4-835D-C2701405BCF7}"/>
              </a:ext>
            </a:extLst>
          </p:cNvPr>
          <p:cNvSpPr txBox="1"/>
          <p:nvPr/>
        </p:nvSpPr>
        <p:spPr>
          <a:xfrm>
            <a:off x="1523167" y="4694061"/>
            <a:ext cx="1911101" cy="369332"/>
          </a:xfrm>
          <a:prstGeom prst="rect">
            <a:avLst/>
          </a:prstGeom>
          <a:noFill/>
        </p:spPr>
        <p:txBody>
          <a:bodyPr wrap="none" rtlCol="0">
            <a:spAutoFit/>
          </a:bodyPr>
          <a:lstStyle/>
          <a:p>
            <a:r>
              <a:rPr lang="en-IN" dirty="0">
                <a:solidFill>
                  <a:schemeClr val="bg1"/>
                </a:solidFill>
                <a:latin typeface="Poppins Medium" panose="00000600000000000000" pitchFamily="50" charset="0"/>
                <a:cs typeface="Poppins Medium" panose="00000600000000000000" pitchFamily="50" charset="0"/>
              </a:rPr>
              <a:t>Methodologies</a:t>
            </a:r>
          </a:p>
        </p:txBody>
      </p:sp>
      <p:sp>
        <p:nvSpPr>
          <p:cNvPr id="17" name="Rectangle: Rounded Corners 62">
            <a:extLst>
              <a:ext uri="{FF2B5EF4-FFF2-40B4-BE49-F238E27FC236}">
                <a16:creationId xmlns:a16="http://schemas.microsoft.com/office/drawing/2014/main" id="{09E766FC-6172-7C51-029B-EC100861DE0A}"/>
              </a:ext>
            </a:extLst>
          </p:cNvPr>
          <p:cNvSpPr/>
          <p:nvPr/>
        </p:nvSpPr>
        <p:spPr>
          <a:xfrm rot="16200000">
            <a:off x="5559278" y="1541078"/>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65">
            <a:extLst>
              <a:ext uri="{FF2B5EF4-FFF2-40B4-BE49-F238E27FC236}">
                <a16:creationId xmlns:a16="http://schemas.microsoft.com/office/drawing/2014/main" id="{9D9DFB58-917E-08C8-3C93-780F4FD5D257}"/>
              </a:ext>
            </a:extLst>
          </p:cNvPr>
          <p:cNvSpPr/>
          <p:nvPr/>
        </p:nvSpPr>
        <p:spPr>
          <a:xfrm>
            <a:off x="4298417" y="2801938"/>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EA68F57F-421D-B740-5358-D0D4D149DFF6}"/>
              </a:ext>
            </a:extLst>
          </p:cNvPr>
          <p:cNvSpPr txBox="1"/>
          <p:nvPr/>
        </p:nvSpPr>
        <p:spPr>
          <a:xfrm>
            <a:off x="4337674" y="2963560"/>
            <a:ext cx="548548"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04</a:t>
            </a:r>
          </a:p>
        </p:txBody>
      </p:sp>
      <p:sp>
        <p:nvSpPr>
          <p:cNvPr id="21" name="TextBox 20">
            <a:extLst>
              <a:ext uri="{FF2B5EF4-FFF2-40B4-BE49-F238E27FC236}">
                <a16:creationId xmlns:a16="http://schemas.microsoft.com/office/drawing/2014/main" id="{6E4F892E-1EB0-621A-1E0D-A0BA51CEAB0D}"/>
              </a:ext>
            </a:extLst>
          </p:cNvPr>
          <p:cNvSpPr txBox="1"/>
          <p:nvPr/>
        </p:nvSpPr>
        <p:spPr>
          <a:xfrm>
            <a:off x="5123586" y="2978948"/>
            <a:ext cx="1700509" cy="369332"/>
          </a:xfrm>
          <a:prstGeom prst="rect">
            <a:avLst/>
          </a:prstGeom>
          <a:noFill/>
        </p:spPr>
        <p:txBody>
          <a:bodyPr wrap="square" rtlCol="0">
            <a:spAutoFit/>
          </a:bodyPr>
          <a:lstStyle/>
          <a:p>
            <a:r>
              <a:rPr lang="en-IN" sz="1200" dirty="0">
                <a:solidFill>
                  <a:schemeClr val="bg1"/>
                </a:solidFill>
                <a:latin typeface="Poppins Medium" panose="00000600000000000000" pitchFamily="50" charset="0"/>
                <a:cs typeface="Poppins Medium" panose="00000600000000000000" pitchFamily="50" charset="0"/>
              </a:rPr>
              <a:t> </a:t>
            </a:r>
            <a:r>
              <a:rPr lang="en-IN" dirty="0">
                <a:solidFill>
                  <a:schemeClr val="bg1"/>
                </a:solidFill>
                <a:latin typeface="Poppins Medium" panose="00000600000000000000" pitchFamily="50" charset="0"/>
                <a:cs typeface="Poppins Medium" panose="00000600000000000000" pitchFamily="50" charset="0"/>
              </a:rPr>
              <a:t>Output</a:t>
            </a:r>
            <a:r>
              <a:rPr lang="en-IN" sz="1200" dirty="0">
                <a:solidFill>
                  <a:schemeClr val="bg1"/>
                </a:solidFill>
                <a:latin typeface="Poppins Medium" panose="00000600000000000000" pitchFamily="50" charset="0"/>
                <a:cs typeface="Poppins Medium" panose="00000600000000000000" pitchFamily="50" charset="0"/>
              </a:rPr>
              <a:t> </a:t>
            </a:r>
          </a:p>
        </p:txBody>
      </p:sp>
      <p:sp>
        <p:nvSpPr>
          <p:cNvPr id="22" name="Rectangle: Rounded Corners 82">
            <a:extLst>
              <a:ext uri="{FF2B5EF4-FFF2-40B4-BE49-F238E27FC236}">
                <a16:creationId xmlns:a16="http://schemas.microsoft.com/office/drawing/2014/main" id="{ED3EFDB3-2463-926D-F119-8C01563D361B}"/>
              </a:ext>
            </a:extLst>
          </p:cNvPr>
          <p:cNvSpPr/>
          <p:nvPr/>
        </p:nvSpPr>
        <p:spPr>
          <a:xfrm rot="16200000">
            <a:off x="5559278" y="2398635"/>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83">
            <a:extLst>
              <a:ext uri="{FF2B5EF4-FFF2-40B4-BE49-F238E27FC236}">
                <a16:creationId xmlns:a16="http://schemas.microsoft.com/office/drawing/2014/main" id="{9EBAF360-6C20-244C-C826-19F296777408}"/>
              </a:ext>
            </a:extLst>
          </p:cNvPr>
          <p:cNvSpPr/>
          <p:nvPr/>
        </p:nvSpPr>
        <p:spPr>
          <a:xfrm>
            <a:off x="4298417" y="3659495"/>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DAF532C-09FA-791B-E146-714F0012D78D}"/>
              </a:ext>
            </a:extLst>
          </p:cNvPr>
          <p:cNvSpPr txBox="1"/>
          <p:nvPr/>
        </p:nvSpPr>
        <p:spPr>
          <a:xfrm>
            <a:off x="4339277" y="3821117"/>
            <a:ext cx="54534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05</a:t>
            </a:r>
          </a:p>
        </p:txBody>
      </p:sp>
      <p:sp>
        <p:nvSpPr>
          <p:cNvPr id="27" name="TextBox 26">
            <a:extLst>
              <a:ext uri="{FF2B5EF4-FFF2-40B4-BE49-F238E27FC236}">
                <a16:creationId xmlns:a16="http://schemas.microsoft.com/office/drawing/2014/main" id="{25EE834F-777A-87DB-9E07-C8F7157D2B00}"/>
              </a:ext>
            </a:extLst>
          </p:cNvPr>
          <p:cNvSpPr txBox="1"/>
          <p:nvPr/>
        </p:nvSpPr>
        <p:spPr>
          <a:xfrm>
            <a:off x="5123586" y="3836505"/>
            <a:ext cx="1487908" cy="369332"/>
          </a:xfrm>
          <a:prstGeom prst="rect">
            <a:avLst/>
          </a:prstGeom>
          <a:noFill/>
        </p:spPr>
        <p:txBody>
          <a:bodyPr wrap="none" rtlCol="0">
            <a:spAutoFit/>
          </a:bodyPr>
          <a:lstStyle/>
          <a:p>
            <a:r>
              <a:rPr lang="en-IN" dirty="0">
                <a:solidFill>
                  <a:schemeClr val="bg1"/>
                </a:solidFill>
                <a:latin typeface="Poppins Medium" panose="00000600000000000000" pitchFamily="50" charset="0"/>
                <a:cs typeface="Poppins Medium" panose="00000600000000000000" pitchFamily="50" charset="0"/>
              </a:rPr>
              <a:t>Conclusion</a:t>
            </a:r>
          </a:p>
        </p:txBody>
      </p:sp>
      <p:sp>
        <p:nvSpPr>
          <p:cNvPr id="32" name="TextBox 31">
            <a:extLst>
              <a:ext uri="{FF2B5EF4-FFF2-40B4-BE49-F238E27FC236}">
                <a16:creationId xmlns:a16="http://schemas.microsoft.com/office/drawing/2014/main" id="{E7B16AA7-AD75-B05A-2C42-5EAA63AB2891}"/>
              </a:ext>
            </a:extLst>
          </p:cNvPr>
          <p:cNvSpPr txBox="1"/>
          <p:nvPr/>
        </p:nvSpPr>
        <p:spPr>
          <a:xfrm>
            <a:off x="1542401" y="3788360"/>
            <a:ext cx="1980029" cy="369332"/>
          </a:xfrm>
          <a:prstGeom prst="rect">
            <a:avLst/>
          </a:prstGeom>
          <a:noFill/>
        </p:spPr>
        <p:txBody>
          <a:bodyPr wrap="none" rtlCol="0">
            <a:spAutoFit/>
          </a:bodyPr>
          <a:lstStyle/>
          <a:p>
            <a:r>
              <a:rPr lang="en-IN" dirty="0">
                <a:solidFill>
                  <a:schemeClr val="bg1"/>
                </a:solidFill>
                <a:latin typeface="Poppins Medium" panose="00000600000000000000" pitchFamily="50" charset="0"/>
                <a:cs typeface="Poppins Medium" panose="00000600000000000000" pitchFamily="50" charset="0"/>
              </a:rPr>
              <a:t>Data Collection</a:t>
            </a:r>
          </a:p>
        </p:txBody>
      </p:sp>
    </p:spTree>
    <p:extLst>
      <p:ext uri="{BB962C8B-B14F-4D97-AF65-F5344CB8AC3E}">
        <p14:creationId xmlns:p14="http://schemas.microsoft.com/office/powerpoint/2010/main" val="301702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549024" y="998091"/>
            <a:ext cx="11384060" cy="584775"/>
          </a:xfrm>
          <a:prstGeom prst="rect">
            <a:avLst/>
          </a:prstGeom>
          <a:noFill/>
        </p:spPr>
        <p:txBody>
          <a:bodyPr wrap="square" rtlCol="0">
            <a:spAutoFit/>
          </a:bodyPr>
          <a:lstStyle/>
          <a:p>
            <a:r>
              <a:rPr lang="en-IN" sz="3200" dirty="0">
                <a:solidFill>
                  <a:srgbClr val="1ED760"/>
                </a:solidFill>
                <a:latin typeface="Poppins Medium" panose="00000600000000000000" pitchFamily="50" charset="0"/>
                <a:cs typeface="Poppins Medium" panose="00000600000000000000" pitchFamily="50" charset="0"/>
              </a:rPr>
              <a:t>INTRODUCTION</a:t>
            </a:r>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400051" y="1897922"/>
            <a:ext cx="11384060" cy="3174395"/>
          </a:xfrm>
          <a:prstGeom prst="rect">
            <a:avLst/>
          </a:prstGeom>
          <a:noFill/>
        </p:spPr>
        <p:txBody>
          <a:bodyPr wrap="square" rtlCol="0">
            <a:spAutoFit/>
          </a:bodyPr>
          <a:lstStyle/>
          <a:p>
            <a:pPr algn="l"/>
            <a:r>
              <a:rPr lang="en-CA" sz="2400" b="0" i="0" dirty="0">
                <a:solidFill>
                  <a:srgbClr val="D1D5DB"/>
                </a:solidFill>
                <a:effectLst/>
                <a:latin typeface="Söhne"/>
              </a:rPr>
              <a:t>Music has the power to evoke emotions and influence our mood. Understanding the emotional tone of song lyrics can provide valuable insights for various applications, such as music recommendation systems and mood analysis in music therapy.</a:t>
            </a:r>
          </a:p>
          <a:p>
            <a:pPr algn="l"/>
            <a:endParaRPr lang="en-CA" sz="2400" b="0" i="0" dirty="0">
              <a:solidFill>
                <a:srgbClr val="D1D5DB"/>
              </a:solidFill>
              <a:effectLst/>
              <a:latin typeface="Söhne"/>
            </a:endParaRPr>
          </a:p>
          <a:p>
            <a:pPr algn="l"/>
            <a:r>
              <a:rPr lang="en-CA" sz="2400" b="0" i="0" dirty="0">
                <a:solidFill>
                  <a:srgbClr val="D1D5DB"/>
                </a:solidFill>
                <a:effectLst/>
                <a:latin typeface="Söhne"/>
              </a:rPr>
              <a:t>To achieve our objective, we used the Spotify API and </a:t>
            </a:r>
            <a:r>
              <a:rPr lang="en-CA" sz="2400" b="0" i="0" dirty="0" err="1">
                <a:solidFill>
                  <a:srgbClr val="D1D5DB"/>
                </a:solidFill>
                <a:effectLst/>
                <a:latin typeface="Söhne"/>
              </a:rPr>
              <a:t>MusixMatch</a:t>
            </a:r>
            <a:r>
              <a:rPr lang="en-CA" sz="2400" b="0" i="0" dirty="0">
                <a:solidFill>
                  <a:srgbClr val="D1D5DB"/>
                </a:solidFill>
                <a:effectLst/>
                <a:latin typeface="Söhne"/>
              </a:rPr>
              <a:t> API to collect song lyrics data. We then used </a:t>
            </a:r>
            <a:r>
              <a:rPr lang="en-CA" sz="2400" b="0" i="0" dirty="0" err="1">
                <a:solidFill>
                  <a:srgbClr val="D1D5DB"/>
                </a:solidFill>
                <a:effectLst/>
                <a:latin typeface="Söhne"/>
              </a:rPr>
              <a:t>PySpark</a:t>
            </a:r>
            <a:r>
              <a:rPr lang="en-CA" sz="2400" b="0" i="0" dirty="0">
                <a:solidFill>
                  <a:srgbClr val="D1D5DB"/>
                </a:solidFill>
                <a:effectLst/>
                <a:latin typeface="Söhne"/>
              </a:rPr>
              <a:t> to preprocess the data and applied various pre-trained NLP models to predict the emotional tone of the lyrics.</a:t>
            </a:r>
          </a:p>
          <a:p>
            <a:pPr>
              <a:lnSpc>
                <a:spcPct val="150000"/>
              </a:lnSpc>
            </a:pPr>
            <a:endParaRPr lang="en-IN" sz="2400" dirty="0">
              <a:solidFill>
                <a:srgbClr val="B4B5B2"/>
              </a:solidFill>
            </a:endParaRPr>
          </a:p>
        </p:txBody>
      </p:sp>
      <p:cxnSp>
        <p:nvCxnSpPr>
          <p:cNvPr id="59" name="Straight Connector 58">
            <a:extLst>
              <a:ext uri="{FF2B5EF4-FFF2-40B4-BE49-F238E27FC236}">
                <a16:creationId xmlns:a16="http://schemas.microsoft.com/office/drawing/2014/main" id="{E2F8B222-5856-DD32-F88E-BEB461798820}"/>
              </a:ext>
            </a:extLst>
          </p:cNvPr>
          <p:cNvCxnSpPr>
            <a:cxnSpLocks/>
          </p:cNvCxnSpPr>
          <p:nvPr/>
        </p:nvCxnSpPr>
        <p:spPr>
          <a:xfrm>
            <a:off x="0" y="1601017"/>
            <a:ext cx="12192000" cy="0"/>
          </a:xfrm>
          <a:prstGeom prst="line">
            <a:avLst/>
          </a:prstGeom>
          <a:ln>
            <a:solidFill>
              <a:schemeClr val="bg1">
                <a:lumMod val="95000"/>
                <a:alpha val="90000"/>
              </a:schemeClr>
            </a:solidFill>
          </a:ln>
        </p:spPr>
        <p:style>
          <a:lnRef idx="1">
            <a:schemeClr val="accent1"/>
          </a:lnRef>
          <a:fillRef idx="0">
            <a:schemeClr val="accent1"/>
          </a:fillRef>
          <a:effectRef idx="0">
            <a:schemeClr val="accent1"/>
          </a:effectRef>
          <a:fontRef idx="minor">
            <a:schemeClr val="tx1"/>
          </a:fontRef>
        </p:style>
      </p:cxnSp>
      <p:sp>
        <p:nvSpPr>
          <p:cNvPr id="118" name="Freeform: Shape 24">
            <a:extLst>
              <a:ext uri="{FF2B5EF4-FFF2-40B4-BE49-F238E27FC236}">
                <a16:creationId xmlns:a16="http://schemas.microsoft.com/office/drawing/2014/main" id="{9E59CF69-530D-6B61-CD33-13CBDA8FB501}"/>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685" y="5967235"/>
            <a:ext cx="616866" cy="614241"/>
          </a:xfrm>
          <a:prstGeom prst="rect">
            <a:avLst/>
          </a:prstGeom>
        </p:spPr>
      </p:pic>
    </p:spTree>
    <p:extLst>
      <p:ext uri="{BB962C8B-B14F-4D97-AF65-F5344CB8AC3E}">
        <p14:creationId xmlns:p14="http://schemas.microsoft.com/office/powerpoint/2010/main" val="303580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549024" y="998091"/>
            <a:ext cx="11384060" cy="1077218"/>
          </a:xfrm>
          <a:prstGeom prst="rect">
            <a:avLst/>
          </a:prstGeom>
          <a:noFill/>
        </p:spPr>
        <p:txBody>
          <a:bodyPr wrap="square" rtlCol="0">
            <a:spAutoFit/>
          </a:bodyPr>
          <a:lstStyle/>
          <a:p>
            <a:r>
              <a:rPr lang="en-CA" sz="3200" b="1" dirty="0">
                <a:solidFill>
                  <a:srgbClr val="1ED760"/>
                </a:solidFill>
                <a:effectLst/>
                <a:latin typeface="Segoe UI" panose="020B0502040204020203" pitchFamily="34" charset="0"/>
                <a:cs typeface="Segoe UI" panose="020B0502040204020203" pitchFamily="34" charset="0"/>
              </a:rPr>
              <a:t>Data Collection: Extracting data using Spotify API </a:t>
            </a:r>
            <a:endParaRPr lang="en-CA" sz="3200" dirty="0">
              <a:solidFill>
                <a:srgbClr val="1ED760"/>
              </a:solidFill>
              <a:latin typeface="Segoe UI" panose="020B0502040204020203" pitchFamily="34" charset="0"/>
              <a:cs typeface="Segoe UI" panose="020B0502040204020203" pitchFamily="34" charset="0"/>
            </a:endParaRPr>
          </a:p>
          <a:p>
            <a:endParaRPr lang="en-IN" sz="3200" dirty="0">
              <a:solidFill>
                <a:srgbClr val="1ED760"/>
              </a:solidFill>
              <a:latin typeface="Poppins Medium" panose="00000600000000000000" pitchFamily="50" charset="0"/>
              <a:cs typeface="Poppins Medium" panose="00000600000000000000" pitchFamily="50" charset="0"/>
            </a:endParaRPr>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325529" y="1994436"/>
            <a:ext cx="11791949" cy="2677656"/>
          </a:xfrm>
          <a:prstGeom prst="rect">
            <a:avLst/>
          </a:prstGeom>
          <a:noFill/>
        </p:spPr>
        <p:txBody>
          <a:bodyPr wrap="square" rtlCol="0">
            <a:spAutoFit/>
          </a:bodyPr>
          <a:lstStyle/>
          <a:p>
            <a:pPr algn="l"/>
            <a:endParaRPr lang="en-CA" sz="2400" b="0" i="0" dirty="0">
              <a:solidFill>
                <a:srgbClr val="D1D5DB"/>
              </a:solidFill>
              <a:effectLst/>
              <a:latin typeface="Söhne"/>
            </a:endParaRPr>
          </a:p>
          <a:p>
            <a:pPr marL="342900" indent="-342900" algn="l">
              <a:buFont typeface="Arial" panose="020B0604020202020204" pitchFamily="34" charset="0"/>
              <a:buChar char="•"/>
            </a:pPr>
            <a:r>
              <a:rPr lang="en-CA" sz="2400" b="0" i="0" dirty="0">
                <a:solidFill>
                  <a:srgbClr val="D1D5DB"/>
                </a:solidFill>
                <a:effectLst/>
                <a:latin typeface="Söhne"/>
              </a:rPr>
              <a:t>we used the Spotify API and </a:t>
            </a:r>
            <a:r>
              <a:rPr lang="en-CA" sz="2400" b="0" i="0" dirty="0" err="1">
                <a:solidFill>
                  <a:srgbClr val="D1D5DB"/>
                </a:solidFill>
                <a:effectLst/>
                <a:latin typeface="Söhne"/>
              </a:rPr>
              <a:t>MusixMatch</a:t>
            </a:r>
            <a:r>
              <a:rPr lang="en-CA" sz="2400" b="0" i="0" dirty="0">
                <a:solidFill>
                  <a:srgbClr val="D1D5DB"/>
                </a:solidFill>
                <a:effectLst/>
                <a:latin typeface="Söhne"/>
              </a:rPr>
              <a:t> API to collect song lyrics data</a:t>
            </a:r>
          </a:p>
          <a:p>
            <a:pPr marL="342900" indent="-342900" algn="l">
              <a:buFont typeface="Arial" panose="020B0604020202020204" pitchFamily="34" charset="0"/>
              <a:buChar char="•"/>
            </a:pPr>
            <a:endParaRPr lang="en-CA" sz="2400" dirty="0">
              <a:solidFill>
                <a:srgbClr val="D1D5DB"/>
              </a:solidFill>
              <a:latin typeface="Söhne"/>
            </a:endParaRPr>
          </a:p>
          <a:p>
            <a:pPr marL="342900" indent="-342900" algn="l">
              <a:buFont typeface="Arial" panose="020B0604020202020204" pitchFamily="34" charset="0"/>
              <a:buChar char="•"/>
            </a:pPr>
            <a:r>
              <a:rPr lang="en-CA" sz="2400" b="0" i="0" dirty="0">
                <a:solidFill>
                  <a:srgbClr val="D1D5DB"/>
                </a:solidFill>
                <a:effectLst/>
                <a:latin typeface="Söhne"/>
              </a:rPr>
              <a:t>We used the </a:t>
            </a:r>
            <a:r>
              <a:rPr lang="en-CA" sz="2400" b="0" i="0" dirty="0" err="1">
                <a:solidFill>
                  <a:srgbClr val="D1D5DB"/>
                </a:solidFill>
                <a:effectLst/>
                <a:latin typeface="Söhne"/>
              </a:rPr>
              <a:t>spotipy</a:t>
            </a:r>
            <a:r>
              <a:rPr lang="en-CA" sz="2400" b="0" i="0" dirty="0">
                <a:solidFill>
                  <a:srgbClr val="D1D5DB"/>
                </a:solidFill>
                <a:effectLst/>
                <a:latin typeface="Söhne"/>
              </a:rPr>
              <a:t> Python library to retrieve the track information, such as track name, artist name, and track ID, from the Spotify API using the song URLs provided by the users.</a:t>
            </a:r>
          </a:p>
          <a:p>
            <a:pPr marL="342900" indent="-342900" algn="l">
              <a:buFont typeface="Arial" panose="020B0604020202020204" pitchFamily="34" charset="0"/>
              <a:buChar char="•"/>
            </a:pPr>
            <a:endParaRPr lang="en-CA" sz="2400" b="0" i="0" dirty="0">
              <a:solidFill>
                <a:srgbClr val="D1D5DB"/>
              </a:solidFill>
              <a:effectLst/>
              <a:latin typeface="Söhne"/>
            </a:endParaRPr>
          </a:p>
          <a:p>
            <a:pPr marL="342900" indent="-342900" algn="l">
              <a:buFont typeface="Arial" panose="020B0604020202020204" pitchFamily="34" charset="0"/>
              <a:buChar char="•"/>
            </a:pPr>
            <a:r>
              <a:rPr lang="en-CA" sz="2400" b="0" i="0" dirty="0">
                <a:solidFill>
                  <a:srgbClr val="D1D5DB"/>
                </a:solidFill>
                <a:effectLst/>
                <a:latin typeface="Söhne"/>
              </a:rPr>
              <a:t>The track ID was then used to retrieve the corresponding lyrics data from </a:t>
            </a:r>
            <a:r>
              <a:rPr lang="en-CA" sz="2400" b="0" i="0" dirty="0" err="1">
                <a:solidFill>
                  <a:srgbClr val="D1D5DB"/>
                </a:solidFill>
                <a:effectLst/>
                <a:latin typeface="Söhne"/>
              </a:rPr>
              <a:t>MusixMatch</a:t>
            </a:r>
            <a:r>
              <a:rPr lang="en-CA" sz="2400" b="0" i="0" dirty="0">
                <a:solidFill>
                  <a:srgbClr val="D1D5DB"/>
                </a:solidFill>
                <a:effectLst/>
                <a:latin typeface="Söhne"/>
              </a:rPr>
              <a:t> API.</a:t>
            </a:r>
          </a:p>
        </p:txBody>
      </p:sp>
      <p:cxnSp>
        <p:nvCxnSpPr>
          <p:cNvPr id="59" name="Straight Connector 58">
            <a:extLst>
              <a:ext uri="{FF2B5EF4-FFF2-40B4-BE49-F238E27FC236}">
                <a16:creationId xmlns:a16="http://schemas.microsoft.com/office/drawing/2014/main" id="{E2F8B222-5856-DD32-F88E-BEB461798820}"/>
              </a:ext>
            </a:extLst>
          </p:cNvPr>
          <p:cNvCxnSpPr>
            <a:cxnSpLocks/>
          </p:cNvCxnSpPr>
          <p:nvPr/>
        </p:nvCxnSpPr>
        <p:spPr>
          <a:xfrm>
            <a:off x="0" y="1601017"/>
            <a:ext cx="12192000" cy="0"/>
          </a:xfrm>
          <a:prstGeom prst="line">
            <a:avLst/>
          </a:prstGeom>
          <a:ln>
            <a:solidFill>
              <a:schemeClr val="bg1">
                <a:lumMod val="95000"/>
                <a:alpha val="90000"/>
              </a:schemeClr>
            </a:solidFill>
          </a:ln>
        </p:spPr>
        <p:style>
          <a:lnRef idx="1">
            <a:schemeClr val="accent1"/>
          </a:lnRef>
          <a:fillRef idx="0">
            <a:schemeClr val="accent1"/>
          </a:fillRef>
          <a:effectRef idx="0">
            <a:schemeClr val="accent1"/>
          </a:effectRef>
          <a:fontRef idx="minor">
            <a:schemeClr val="tx1"/>
          </a:fontRef>
        </p:style>
      </p:cxnSp>
      <p:sp>
        <p:nvSpPr>
          <p:cNvPr id="118" name="Freeform: Shape 24">
            <a:extLst>
              <a:ext uri="{FF2B5EF4-FFF2-40B4-BE49-F238E27FC236}">
                <a16:creationId xmlns:a16="http://schemas.microsoft.com/office/drawing/2014/main" id="{9E59CF69-530D-6B61-CD33-13CBDA8FB501}"/>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054" y="5986093"/>
            <a:ext cx="670386" cy="667533"/>
          </a:xfrm>
          <a:prstGeom prst="rect">
            <a:avLst/>
          </a:prstGeom>
        </p:spPr>
      </p:pic>
    </p:spTree>
    <p:extLst>
      <p:ext uri="{BB962C8B-B14F-4D97-AF65-F5344CB8AC3E}">
        <p14:creationId xmlns:p14="http://schemas.microsoft.com/office/powerpoint/2010/main" val="2402325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549024" y="998091"/>
            <a:ext cx="11384060" cy="1077218"/>
          </a:xfrm>
          <a:prstGeom prst="rect">
            <a:avLst/>
          </a:prstGeom>
          <a:noFill/>
        </p:spPr>
        <p:txBody>
          <a:bodyPr wrap="square" rtlCol="0">
            <a:spAutoFit/>
          </a:bodyPr>
          <a:lstStyle/>
          <a:p>
            <a:r>
              <a:rPr lang="en-CA" sz="3200" b="1" dirty="0">
                <a:solidFill>
                  <a:srgbClr val="1ED760"/>
                </a:solidFill>
                <a:effectLst/>
                <a:latin typeface="Segoe UI" panose="020B0502040204020203" pitchFamily="34" charset="0"/>
                <a:cs typeface="Segoe UI" panose="020B0502040204020203" pitchFamily="34" charset="0"/>
              </a:rPr>
              <a:t>Data Collection: Extracting data using Spotify API </a:t>
            </a:r>
            <a:endParaRPr lang="en-CA" sz="3200" dirty="0">
              <a:solidFill>
                <a:srgbClr val="1ED760"/>
              </a:solidFill>
              <a:latin typeface="Segoe UI" panose="020B0502040204020203" pitchFamily="34" charset="0"/>
              <a:cs typeface="Segoe UI" panose="020B0502040204020203" pitchFamily="34" charset="0"/>
            </a:endParaRPr>
          </a:p>
          <a:p>
            <a:endParaRPr lang="en-IN" sz="3200" dirty="0">
              <a:solidFill>
                <a:srgbClr val="1ED760"/>
              </a:solidFill>
              <a:latin typeface="Poppins Medium" panose="00000600000000000000" pitchFamily="50" charset="0"/>
              <a:cs typeface="Poppins Medium" panose="00000600000000000000" pitchFamily="50" charset="0"/>
            </a:endParaRPr>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325529" y="1994436"/>
            <a:ext cx="11791949" cy="3970318"/>
          </a:xfrm>
          <a:prstGeom prst="rect">
            <a:avLst/>
          </a:prstGeom>
          <a:noFill/>
        </p:spPr>
        <p:txBody>
          <a:bodyPr wrap="square" rtlCol="0">
            <a:spAutoFit/>
          </a:bodyPr>
          <a:lstStyle/>
          <a:p>
            <a:pPr marL="342900" indent="-342900" algn="l">
              <a:buFont typeface="Arial" panose="020B0604020202020204" pitchFamily="34" charset="0"/>
              <a:buChar char="•"/>
            </a:pPr>
            <a:r>
              <a:rPr lang="en-CA" sz="2400" b="0" i="0" dirty="0">
                <a:solidFill>
                  <a:srgbClr val="D1D5DB"/>
                </a:solidFill>
                <a:effectLst/>
                <a:latin typeface="Söhne"/>
              </a:rPr>
              <a:t>Defined a user-defined function (UDF) in </a:t>
            </a:r>
            <a:r>
              <a:rPr lang="en-CA" sz="2400" b="0" i="0" dirty="0" err="1">
                <a:solidFill>
                  <a:srgbClr val="D1D5DB"/>
                </a:solidFill>
                <a:effectLst/>
                <a:latin typeface="Söhne"/>
              </a:rPr>
              <a:t>PySpark</a:t>
            </a:r>
            <a:r>
              <a:rPr lang="en-CA" sz="2400" b="0" i="0" dirty="0">
                <a:solidFill>
                  <a:srgbClr val="D1D5DB"/>
                </a:solidFill>
                <a:effectLst/>
                <a:latin typeface="Söhne"/>
              </a:rPr>
              <a:t> to preprocess the lyrics using NLTK library.</a:t>
            </a:r>
          </a:p>
          <a:p>
            <a:pPr marL="342900" indent="-342900" algn="l">
              <a:buFont typeface="Arial" panose="020B0604020202020204" pitchFamily="34" charset="0"/>
              <a:buChar char="•"/>
            </a:pPr>
            <a:r>
              <a:rPr lang="en-CA" sz="2400" b="0" i="0" dirty="0">
                <a:solidFill>
                  <a:srgbClr val="D1D5DB"/>
                </a:solidFill>
                <a:effectLst/>
                <a:latin typeface="Söhne"/>
              </a:rPr>
              <a:t>The UDF performed the following preprocessing steps:</a:t>
            </a:r>
          </a:p>
          <a:p>
            <a:pPr marL="742950" lvl="1" indent="-285750" algn="l">
              <a:buFont typeface="Arial" panose="020B0604020202020204" pitchFamily="34" charset="0"/>
              <a:buChar char="•"/>
            </a:pPr>
            <a:r>
              <a:rPr lang="en-CA" b="0" i="0" dirty="0">
                <a:solidFill>
                  <a:srgbClr val="D1D5DB"/>
                </a:solidFill>
                <a:effectLst/>
                <a:latin typeface="Söhne"/>
              </a:rPr>
              <a:t>Tokenized the lyrics</a:t>
            </a:r>
          </a:p>
          <a:p>
            <a:pPr marL="742950" lvl="1" indent="-285750" algn="l">
              <a:buFont typeface="Arial" panose="020B0604020202020204" pitchFamily="34" charset="0"/>
              <a:buChar char="•"/>
            </a:pPr>
            <a:r>
              <a:rPr lang="en-CA" b="0" i="0" dirty="0">
                <a:solidFill>
                  <a:srgbClr val="D1D5DB"/>
                </a:solidFill>
                <a:effectLst/>
                <a:latin typeface="Söhne"/>
              </a:rPr>
              <a:t>Converted all words to lowercase</a:t>
            </a:r>
          </a:p>
          <a:p>
            <a:pPr marL="742950" lvl="1" indent="-285750" algn="l">
              <a:buFont typeface="Arial" panose="020B0604020202020204" pitchFamily="34" charset="0"/>
              <a:buChar char="•"/>
            </a:pPr>
            <a:r>
              <a:rPr lang="en-CA" b="0" i="0" dirty="0">
                <a:solidFill>
                  <a:srgbClr val="D1D5DB"/>
                </a:solidFill>
                <a:effectLst/>
                <a:latin typeface="Söhne"/>
              </a:rPr>
              <a:t>Removed </a:t>
            </a:r>
            <a:r>
              <a:rPr lang="en-CA" b="0" i="0" dirty="0" err="1">
                <a:solidFill>
                  <a:srgbClr val="D1D5DB"/>
                </a:solidFill>
                <a:effectLst/>
                <a:latin typeface="Söhne"/>
              </a:rPr>
              <a:t>stopwords</a:t>
            </a:r>
            <a:r>
              <a:rPr lang="en-CA" b="0" i="0" dirty="0">
                <a:solidFill>
                  <a:srgbClr val="D1D5DB"/>
                </a:solidFill>
                <a:effectLst/>
                <a:latin typeface="Söhne"/>
              </a:rPr>
              <a:t> (common words like "the", "and", etc.)</a:t>
            </a:r>
          </a:p>
          <a:p>
            <a:pPr marL="742950" lvl="1" indent="-285750" algn="l">
              <a:buFont typeface="Arial" panose="020B0604020202020204" pitchFamily="34" charset="0"/>
              <a:buChar char="•"/>
            </a:pPr>
            <a:r>
              <a:rPr lang="en-CA" b="0" i="0" dirty="0">
                <a:solidFill>
                  <a:srgbClr val="D1D5DB"/>
                </a:solidFill>
                <a:effectLst/>
                <a:latin typeface="Söhne"/>
              </a:rPr>
              <a:t>Removed punctuation marks</a:t>
            </a:r>
          </a:p>
          <a:p>
            <a:pPr marL="742950" lvl="1" indent="-285750" algn="l">
              <a:buFont typeface="Arial" panose="020B0604020202020204" pitchFamily="34" charset="0"/>
              <a:buChar char="•"/>
            </a:pPr>
            <a:r>
              <a:rPr lang="en-CA" b="0" i="0" dirty="0">
                <a:solidFill>
                  <a:srgbClr val="D1D5DB"/>
                </a:solidFill>
                <a:effectLst/>
                <a:latin typeface="Söhne"/>
              </a:rPr>
              <a:t>Joined the cleaned tokens back into a string</a:t>
            </a:r>
          </a:p>
          <a:p>
            <a:pPr lvl="1" algn="l"/>
            <a:endParaRPr lang="en-CA" b="0" i="0" dirty="0">
              <a:solidFill>
                <a:srgbClr val="D1D5DB"/>
              </a:solidFill>
              <a:effectLst/>
              <a:latin typeface="Söhne"/>
            </a:endParaRPr>
          </a:p>
          <a:p>
            <a:pPr marL="342900" indent="-342900" algn="l">
              <a:buFont typeface="Arial" panose="020B0604020202020204" pitchFamily="34" charset="0"/>
              <a:buChar char="•"/>
            </a:pPr>
            <a:r>
              <a:rPr lang="en-CA" sz="2400" b="0" i="0" dirty="0">
                <a:solidFill>
                  <a:srgbClr val="D1D5DB"/>
                </a:solidFill>
                <a:effectLst/>
                <a:latin typeface="Söhne"/>
              </a:rPr>
              <a:t>Applied this UDF to the lyrics column in our </a:t>
            </a:r>
            <a:r>
              <a:rPr lang="en-CA" sz="2400" b="0" i="0" dirty="0" err="1">
                <a:solidFill>
                  <a:srgbClr val="D1D5DB"/>
                </a:solidFill>
                <a:effectLst/>
                <a:latin typeface="Söhne"/>
              </a:rPr>
              <a:t>PySpark</a:t>
            </a:r>
            <a:r>
              <a:rPr lang="en-CA" sz="2400" b="0" i="0" dirty="0">
                <a:solidFill>
                  <a:srgbClr val="D1D5DB"/>
                </a:solidFill>
                <a:effectLst/>
                <a:latin typeface="Söhne"/>
              </a:rPr>
              <a:t> </a:t>
            </a:r>
            <a:r>
              <a:rPr lang="en-CA" sz="2400" b="0" i="0" dirty="0" err="1">
                <a:solidFill>
                  <a:srgbClr val="D1D5DB"/>
                </a:solidFill>
                <a:effectLst/>
                <a:latin typeface="Söhne"/>
              </a:rPr>
              <a:t>DataFrame</a:t>
            </a:r>
            <a:r>
              <a:rPr lang="en-CA" sz="2400" b="0" i="0" dirty="0">
                <a:solidFill>
                  <a:srgbClr val="D1D5DB"/>
                </a:solidFill>
                <a:effectLst/>
                <a:latin typeface="Söhne"/>
              </a:rPr>
              <a:t> to obtain the preprocessed lyrics.</a:t>
            </a:r>
            <a:br>
              <a:rPr lang="en-CA" dirty="0"/>
            </a:br>
            <a:endParaRPr lang="en-CA" sz="2400" b="0" i="0" dirty="0">
              <a:solidFill>
                <a:srgbClr val="D1D5DB"/>
              </a:solidFill>
              <a:effectLst/>
              <a:latin typeface="Söhne"/>
            </a:endParaRPr>
          </a:p>
        </p:txBody>
      </p:sp>
      <p:cxnSp>
        <p:nvCxnSpPr>
          <p:cNvPr id="59" name="Straight Connector 58">
            <a:extLst>
              <a:ext uri="{FF2B5EF4-FFF2-40B4-BE49-F238E27FC236}">
                <a16:creationId xmlns:a16="http://schemas.microsoft.com/office/drawing/2014/main" id="{E2F8B222-5856-DD32-F88E-BEB461798820}"/>
              </a:ext>
            </a:extLst>
          </p:cNvPr>
          <p:cNvCxnSpPr>
            <a:cxnSpLocks/>
          </p:cNvCxnSpPr>
          <p:nvPr/>
        </p:nvCxnSpPr>
        <p:spPr>
          <a:xfrm>
            <a:off x="0" y="1601017"/>
            <a:ext cx="12192000" cy="0"/>
          </a:xfrm>
          <a:prstGeom prst="line">
            <a:avLst/>
          </a:prstGeom>
          <a:ln>
            <a:solidFill>
              <a:schemeClr val="bg1">
                <a:lumMod val="95000"/>
                <a:alpha val="90000"/>
              </a:schemeClr>
            </a:solidFill>
          </a:ln>
        </p:spPr>
        <p:style>
          <a:lnRef idx="1">
            <a:schemeClr val="accent1"/>
          </a:lnRef>
          <a:fillRef idx="0">
            <a:schemeClr val="accent1"/>
          </a:fillRef>
          <a:effectRef idx="0">
            <a:schemeClr val="accent1"/>
          </a:effectRef>
          <a:fontRef idx="minor">
            <a:schemeClr val="tx1"/>
          </a:fontRef>
        </p:style>
      </p:cxnSp>
      <p:sp>
        <p:nvSpPr>
          <p:cNvPr id="118" name="Freeform: Shape 24">
            <a:extLst>
              <a:ext uri="{FF2B5EF4-FFF2-40B4-BE49-F238E27FC236}">
                <a16:creationId xmlns:a16="http://schemas.microsoft.com/office/drawing/2014/main" id="{9E59CF69-530D-6B61-CD33-13CBDA8FB501}"/>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529" y="5943749"/>
            <a:ext cx="712911" cy="709877"/>
          </a:xfrm>
          <a:prstGeom prst="rect">
            <a:avLst/>
          </a:prstGeom>
        </p:spPr>
      </p:pic>
    </p:spTree>
    <p:extLst>
      <p:ext uri="{BB962C8B-B14F-4D97-AF65-F5344CB8AC3E}">
        <p14:creationId xmlns:p14="http://schemas.microsoft.com/office/powerpoint/2010/main" val="307768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325529" y="1994436"/>
            <a:ext cx="11791949" cy="738664"/>
          </a:xfrm>
          <a:prstGeom prst="rect">
            <a:avLst/>
          </a:prstGeom>
          <a:noFill/>
        </p:spPr>
        <p:txBody>
          <a:bodyPr wrap="square" rtlCol="0">
            <a:spAutoFit/>
          </a:bodyPr>
          <a:lstStyle/>
          <a:p>
            <a:pPr marL="342900" indent="-342900" algn="l">
              <a:buFont typeface="Arial" panose="020B0604020202020204" pitchFamily="34" charset="0"/>
              <a:buChar char="•"/>
            </a:pPr>
            <a:br>
              <a:rPr lang="en-CA" dirty="0"/>
            </a:br>
            <a:endParaRPr lang="en-CA" sz="2400" b="0" i="0" dirty="0">
              <a:solidFill>
                <a:srgbClr val="D1D5DB"/>
              </a:solidFill>
              <a:effectLst/>
              <a:latin typeface="Söhne"/>
            </a:endParaRPr>
          </a:p>
        </p:txBody>
      </p:sp>
      <p:sp>
        <p:nvSpPr>
          <p:cNvPr id="118" name="Freeform: Shape 24">
            <a:extLst>
              <a:ext uri="{FF2B5EF4-FFF2-40B4-BE49-F238E27FC236}">
                <a16:creationId xmlns:a16="http://schemas.microsoft.com/office/drawing/2014/main" id="{9E59CF69-530D-6B61-CD33-13CBDA8FB501}"/>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529" y="5943749"/>
            <a:ext cx="712911" cy="709877"/>
          </a:xfrm>
          <a:prstGeom prst="rect">
            <a:avLst/>
          </a:prstGeom>
        </p:spPr>
      </p:pic>
      <p:pic>
        <p:nvPicPr>
          <p:cNvPr id="2" name="Picture 1" descr="Graphical user interface&#10;&#10;Description automatically generated">
            <a:extLst>
              <a:ext uri="{FF2B5EF4-FFF2-40B4-BE49-F238E27FC236}">
                <a16:creationId xmlns:a16="http://schemas.microsoft.com/office/drawing/2014/main" id="{15D08A82-A251-1F1B-6C75-503E0750A4FA}"/>
              </a:ext>
            </a:extLst>
          </p:cNvPr>
          <p:cNvPicPr>
            <a:picLocks noChangeAspect="1"/>
          </p:cNvPicPr>
          <p:nvPr/>
        </p:nvPicPr>
        <p:blipFill rotWithShape="1">
          <a:blip r:embed="rId6"/>
          <a:srcRect l="11862" t="11272" r="12442" b="22422"/>
          <a:stretch/>
        </p:blipFill>
        <p:spPr bwMode="auto">
          <a:xfrm>
            <a:off x="1126216" y="151171"/>
            <a:ext cx="9809922" cy="55883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2559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325529" y="1994436"/>
            <a:ext cx="11791949" cy="738664"/>
          </a:xfrm>
          <a:prstGeom prst="rect">
            <a:avLst/>
          </a:prstGeom>
          <a:noFill/>
        </p:spPr>
        <p:txBody>
          <a:bodyPr wrap="square" rtlCol="0">
            <a:spAutoFit/>
          </a:bodyPr>
          <a:lstStyle/>
          <a:p>
            <a:pPr marL="342900" indent="-342900" algn="l">
              <a:buFont typeface="Arial" panose="020B0604020202020204" pitchFamily="34" charset="0"/>
              <a:buChar char="•"/>
            </a:pPr>
            <a:br>
              <a:rPr lang="en-CA" dirty="0"/>
            </a:br>
            <a:endParaRPr lang="en-CA" sz="2400" b="0" i="0" dirty="0">
              <a:solidFill>
                <a:srgbClr val="D1D5DB"/>
              </a:solidFill>
              <a:effectLst/>
              <a:latin typeface="Söhne"/>
            </a:endParaRPr>
          </a:p>
        </p:txBody>
      </p:sp>
      <p:sp>
        <p:nvSpPr>
          <p:cNvPr id="118" name="Freeform: Shape 24">
            <a:extLst>
              <a:ext uri="{FF2B5EF4-FFF2-40B4-BE49-F238E27FC236}">
                <a16:creationId xmlns:a16="http://schemas.microsoft.com/office/drawing/2014/main" id="{9E59CF69-530D-6B61-CD33-13CBDA8FB501}"/>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529" y="5943749"/>
            <a:ext cx="712911" cy="709877"/>
          </a:xfrm>
          <a:prstGeom prst="rect">
            <a:avLst/>
          </a:prstGeom>
        </p:spPr>
      </p:pic>
      <p:pic>
        <p:nvPicPr>
          <p:cNvPr id="3" name="Picture 2">
            <a:extLst>
              <a:ext uri="{FF2B5EF4-FFF2-40B4-BE49-F238E27FC236}">
                <a16:creationId xmlns:a16="http://schemas.microsoft.com/office/drawing/2014/main" id="{0A1C24C8-CB05-A62B-00AA-80FBD54ED0D6}"/>
              </a:ext>
            </a:extLst>
          </p:cNvPr>
          <p:cNvPicPr>
            <a:picLocks noChangeAspect="1"/>
          </p:cNvPicPr>
          <p:nvPr/>
        </p:nvPicPr>
        <p:blipFill rotWithShape="1">
          <a:blip r:embed="rId6"/>
          <a:srcRect t="8232" b="4194"/>
          <a:stretch/>
        </p:blipFill>
        <p:spPr>
          <a:xfrm>
            <a:off x="1466491" y="387725"/>
            <a:ext cx="9283712" cy="5287311"/>
          </a:xfrm>
          <a:prstGeom prst="rect">
            <a:avLst/>
          </a:prstGeom>
        </p:spPr>
      </p:pic>
    </p:spTree>
    <p:extLst>
      <p:ext uri="{BB962C8B-B14F-4D97-AF65-F5344CB8AC3E}">
        <p14:creationId xmlns:p14="http://schemas.microsoft.com/office/powerpoint/2010/main" val="236439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549024" y="998091"/>
            <a:ext cx="11384060" cy="584775"/>
          </a:xfrm>
          <a:prstGeom prst="rect">
            <a:avLst/>
          </a:prstGeom>
          <a:noFill/>
        </p:spPr>
        <p:txBody>
          <a:bodyPr wrap="square" rtlCol="0">
            <a:spAutoFit/>
          </a:bodyPr>
          <a:lstStyle/>
          <a:p>
            <a:r>
              <a:rPr lang="en-CA" sz="3200" b="1" dirty="0">
                <a:solidFill>
                  <a:srgbClr val="1ED760"/>
                </a:solidFill>
                <a:latin typeface="Segoe UI" panose="020B0502040204020203" pitchFamily="34" charset="0"/>
                <a:cs typeface="Segoe UI" panose="020B0502040204020203" pitchFamily="34" charset="0"/>
              </a:rPr>
              <a:t>MODEL 1</a:t>
            </a:r>
            <a:r>
              <a:rPr lang="en-CA" sz="3200" b="1" dirty="0">
                <a:solidFill>
                  <a:srgbClr val="1ED760"/>
                </a:solidFill>
                <a:effectLst/>
                <a:latin typeface="Segoe UI" panose="020B0502040204020203" pitchFamily="34" charset="0"/>
                <a:cs typeface="Segoe UI" panose="020B0502040204020203" pitchFamily="34" charset="0"/>
              </a:rPr>
              <a:t>: TEXT BLOB </a:t>
            </a:r>
            <a:endParaRPr lang="en-IN" sz="3200" dirty="0">
              <a:solidFill>
                <a:srgbClr val="1ED760"/>
              </a:solidFill>
              <a:latin typeface="Poppins Medium" panose="00000600000000000000" pitchFamily="50" charset="0"/>
              <a:cs typeface="Poppins Medium" panose="00000600000000000000" pitchFamily="50" charset="0"/>
            </a:endParaRPr>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325529" y="1994436"/>
            <a:ext cx="11791949" cy="3046988"/>
          </a:xfrm>
          <a:prstGeom prst="rect">
            <a:avLst/>
          </a:prstGeom>
          <a:noFill/>
        </p:spPr>
        <p:txBody>
          <a:bodyPr wrap="square" rtlCol="0">
            <a:spAutoFit/>
          </a:bodyPr>
          <a:lstStyle/>
          <a:p>
            <a:pPr marL="342900" indent="-342900">
              <a:buFont typeface="Arial" panose="020B0604020202020204" pitchFamily="34" charset="0"/>
              <a:buChar char="•"/>
            </a:pPr>
            <a:r>
              <a:rPr lang="en-CA" sz="2400" dirty="0" err="1">
                <a:solidFill>
                  <a:schemeClr val="bg1"/>
                </a:solidFill>
              </a:rPr>
              <a:t>TextBlob</a:t>
            </a:r>
            <a:r>
              <a:rPr lang="en-CA" sz="2400" dirty="0">
                <a:solidFill>
                  <a:schemeClr val="bg1"/>
                </a:solidFill>
              </a:rPr>
              <a:t> assigns a polarity score to each sentence in the lyrics, ranging from -1 (negative) to 1 (positive). </a:t>
            </a:r>
          </a:p>
          <a:p>
            <a:endParaRPr lang="en-CA" sz="2400" dirty="0">
              <a:solidFill>
                <a:schemeClr val="bg1"/>
              </a:solidFill>
            </a:endParaRPr>
          </a:p>
          <a:p>
            <a:pPr marL="342900" indent="-342900">
              <a:buFont typeface="Arial" panose="020B0604020202020204" pitchFamily="34" charset="0"/>
              <a:buChar char="•"/>
            </a:pPr>
            <a:r>
              <a:rPr lang="en-CA" sz="2400" dirty="0">
                <a:solidFill>
                  <a:schemeClr val="bg1"/>
                </a:solidFill>
              </a:rPr>
              <a:t>We calculated the mean polarity score for all the sentences in the lyrics to obtain an overall polarity score for the song.</a:t>
            </a:r>
          </a:p>
          <a:p>
            <a:endParaRPr lang="en-CA" sz="2400" dirty="0">
              <a:solidFill>
                <a:schemeClr val="bg1"/>
              </a:solidFill>
            </a:endParaRPr>
          </a:p>
          <a:p>
            <a:pPr marL="342900" indent="-342900">
              <a:buFont typeface="Arial" panose="020B0604020202020204" pitchFamily="34" charset="0"/>
              <a:buChar char="•"/>
            </a:pPr>
            <a:r>
              <a:rPr lang="en-CA" sz="2400" dirty="0">
                <a:solidFill>
                  <a:schemeClr val="bg1"/>
                </a:solidFill>
              </a:rPr>
              <a:t>The polarity score provides an estimate of the emotional tone of the lyrics. </a:t>
            </a:r>
            <a:br>
              <a:rPr lang="en-CA" dirty="0"/>
            </a:br>
            <a:endParaRPr lang="en-CA" sz="2400" b="0" i="0" dirty="0">
              <a:solidFill>
                <a:srgbClr val="D1D5DB"/>
              </a:solidFill>
              <a:effectLst/>
              <a:latin typeface="Söhne"/>
            </a:endParaRPr>
          </a:p>
        </p:txBody>
      </p:sp>
      <p:cxnSp>
        <p:nvCxnSpPr>
          <p:cNvPr id="59" name="Straight Connector 58">
            <a:extLst>
              <a:ext uri="{FF2B5EF4-FFF2-40B4-BE49-F238E27FC236}">
                <a16:creationId xmlns:a16="http://schemas.microsoft.com/office/drawing/2014/main" id="{E2F8B222-5856-DD32-F88E-BEB461798820}"/>
              </a:ext>
            </a:extLst>
          </p:cNvPr>
          <p:cNvCxnSpPr>
            <a:cxnSpLocks/>
          </p:cNvCxnSpPr>
          <p:nvPr/>
        </p:nvCxnSpPr>
        <p:spPr>
          <a:xfrm>
            <a:off x="0" y="1601017"/>
            <a:ext cx="12192000" cy="0"/>
          </a:xfrm>
          <a:prstGeom prst="line">
            <a:avLst/>
          </a:prstGeom>
          <a:ln>
            <a:solidFill>
              <a:schemeClr val="bg1">
                <a:lumMod val="95000"/>
                <a:alpha val="90000"/>
              </a:schemeClr>
            </a:solidFill>
          </a:ln>
        </p:spPr>
        <p:style>
          <a:lnRef idx="1">
            <a:schemeClr val="accent1"/>
          </a:lnRef>
          <a:fillRef idx="0">
            <a:schemeClr val="accent1"/>
          </a:fillRef>
          <a:effectRef idx="0">
            <a:schemeClr val="accent1"/>
          </a:effectRef>
          <a:fontRef idx="minor">
            <a:schemeClr val="tx1"/>
          </a:fontRef>
        </p:style>
      </p:cxnSp>
      <p:sp>
        <p:nvSpPr>
          <p:cNvPr id="118" name="Freeform: Shape 24">
            <a:extLst>
              <a:ext uri="{FF2B5EF4-FFF2-40B4-BE49-F238E27FC236}">
                <a16:creationId xmlns:a16="http://schemas.microsoft.com/office/drawing/2014/main" id="{9E59CF69-530D-6B61-CD33-13CBDA8FB501}"/>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4340" y="5942565"/>
            <a:ext cx="714100" cy="711061"/>
          </a:xfrm>
          <a:prstGeom prst="rect">
            <a:avLst/>
          </a:prstGeom>
        </p:spPr>
      </p:pic>
    </p:spTree>
    <p:extLst>
      <p:ext uri="{BB962C8B-B14F-4D97-AF65-F5344CB8AC3E}">
        <p14:creationId xmlns:p14="http://schemas.microsoft.com/office/powerpoint/2010/main" val="214716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65000">
              <a:srgbClr val="1D1726"/>
            </a:gs>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92" name="TextBox 91">
            <a:extLst>
              <a:ext uri="{FF2B5EF4-FFF2-40B4-BE49-F238E27FC236}">
                <a16:creationId xmlns:a16="http://schemas.microsoft.com/office/drawing/2014/main" id="{232C2ADA-8B7B-4990-FB78-B27C9A79E87E}"/>
              </a:ext>
            </a:extLst>
          </p:cNvPr>
          <p:cNvSpPr txBox="1"/>
          <p:nvPr/>
        </p:nvSpPr>
        <p:spPr>
          <a:xfrm>
            <a:off x="549024" y="998091"/>
            <a:ext cx="11384060" cy="584775"/>
          </a:xfrm>
          <a:prstGeom prst="rect">
            <a:avLst/>
          </a:prstGeom>
          <a:noFill/>
        </p:spPr>
        <p:txBody>
          <a:bodyPr wrap="square" rtlCol="0">
            <a:spAutoFit/>
          </a:bodyPr>
          <a:lstStyle/>
          <a:p>
            <a:r>
              <a:rPr lang="en-CA" sz="3200" b="1" dirty="0">
                <a:solidFill>
                  <a:srgbClr val="1ED760"/>
                </a:solidFill>
                <a:latin typeface="Segoe UI" panose="020B0502040204020203" pitchFamily="34" charset="0"/>
                <a:cs typeface="Segoe UI" panose="020B0502040204020203" pitchFamily="34" charset="0"/>
              </a:rPr>
              <a:t>MODEL 2</a:t>
            </a:r>
            <a:r>
              <a:rPr lang="en-CA" sz="3200" b="1" dirty="0">
                <a:solidFill>
                  <a:srgbClr val="1ED760"/>
                </a:solidFill>
                <a:effectLst/>
                <a:latin typeface="Segoe UI" panose="020B0502040204020203" pitchFamily="34" charset="0"/>
                <a:cs typeface="Segoe UI" panose="020B0502040204020203" pitchFamily="34" charset="0"/>
              </a:rPr>
              <a:t>: </a:t>
            </a:r>
            <a:r>
              <a:rPr lang="en-CA" sz="3200" b="1" i="0" dirty="0">
                <a:solidFill>
                  <a:srgbClr val="1ED760"/>
                </a:solidFill>
                <a:effectLst/>
                <a:latin typeface="Segoe UI" panose="020B0502040204020203" pitchFamily="34" charset="0"/>
                <a:cs typeface="Segoe UI" panose="020B0502040204020203" pitchFamily="34" charset="0"/>
              </a:rPr>
              <a:t>VADER Sentiment Intensity Analyzer</a:t>
            </a:r>
            <a:endParaRPr lang="en-IN" sz="3200" dirty="0">
              <a:solidFill>
                <a:srgbClr val="1ED760"/>
              </a:solidFill>
              <a:latin typeface="Segoe UI" panose="020B0502040204020203" pitchFamily="34" charset="0"/>
              <a:cs typeface="Segoe UI" panose="020B0502040204020203" pitchFamily="34" charset="0"/>
            </a:endParaRPr>
          </a:p>
        </p:txBody>
      </p:sp>
      <p:grpSp>
        <p:nvGrpSpPr>
          <p:cNvPr id="10" name="Group 9">
            <a:extLst>
              <a:ext uri="{FF2B5EF4-FFF2-40B4-BE49-F238E27FC236}">
                <a16:creationId xmlns:a16="http://schemas.microsoft.com/office/drawing/2014/main" id="{B40B6B1A-4207-6765-8EE0-F939E6E03557}"/>
              </a:ext>
            </a:extLst>
          </p:cNvPr>
          <p:cNvGrpSpPr/>
          <p:nvPr/>
        </p:nvGrpSpPr>
        <p:grpSpPr>
          <a:xfrm>
            <a:off x="400051" y="411161"/>
            <a:ext cx="297947" cy="297947"/>
            <a:chOff x="8892506" y="664914"/>
            <a:chExt cx="209401" cy="209401"/>
          </a:xfrm>
        </p:grpSpPr>
        <p:sp>
          <p:nvSpPr>
            <p:cNvPr id="11" name="Oval 10">
              <a:hlinkClick r:id="" action="ppaction://hlinkshowjump?jump=previousslide"/>
              <a:extLst>
                <a:ext uri="{FF2B5EF4-FFF2-40B4-BE49-F238E27FC236}">
                  <a16:creationId xmlns:a16="http://schemas.microsoft.com/office/drawing/2014/main" id="{C83AE9EC-80A4-E202-68B6-4137BA9DAA76}"/>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raphic 63" descr="Caret Left with solid fill">
              <a:hlinkClick r:id="" action="ppaction://hlinkshowjump?jump=previousslide"/>
              <a:extLst>
                <a:ext uri="{FF2B5EF4-FFF2-40B4-BE49-F238E27FC236}">
                  <a16:creationId xmlns:a16="http://schemas.microsoft.com/office/drawing/2014/main" id="{680B5294-7501-25DB-9BBF-E5FFF573B8E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BA8ED278-0429-B0EC-19D0-84A45BFCEAFB}"/>
              </a:ext>
            </a:extLst>
          </p:cNvPr>
          <p:cNvGrpSpPr/>
          <p:nvPr/>
        </p:nvGrpSpPr>
        <p:grpSpPr>
          <a:xfrm flipH="1">
            <a:off x="807941" y="411161"/>
            <a:ext cx="297947" cy="297947"/>
            <a:chOff x="8892506" y="664914"/>
            <a:chExt cx="209401" cy="209401"/>
          </a:xfrm>
        </p:grpSpPr>
        <p:sp>
          <p:nvSpPr>
            <p:cNvPr id="23" name="Oval 22">
              <a:hlinkClick r:id="" action="ppaction://hlinkshowjump?jump=nextslide"/>
              <a:extLst>
                <a:ext uri="{FF2B5EF4-FFF2-40B4-BE49-F238E27FC236}">
                  <a16:creationId xmlns:a16="http://schemas.microsoft.com/office/drawing/2014/main" id="{BFD95DF5-5A59-C990-C386-831A7A5BF98B}"/>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63" descr="Caret Left with solid fill">
              <a:hlinkClick r:id="" action="ppaction://hlinkshowjump?jump=nextslide"/>
              <a:extLst>
                <a:ext uri="{FF2B5EF4-FFF2-40B4-BE49-F238E27FC236}">
                  <a16:creationId xmlns:a16="http://schemas.microsoft.com/office/drawing/2014/main" id="{823057F4-6068-66AA-D0E1-BF9B63F92AAD}"/>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55" name="TextBox 54">
            <a:extLst>
              <a:ext uri="{FF2B5EF4-FFF2-40B4-BE49-F238E27FC236}">
                <a16:creationId xmlns:a16="http://schemas.microsoft.com/office/drawing/2014/main" id="{D3726584-55FF-735F-C243-D050AC362AA4}"/>
              </a:ext>
            </a:extLst>
          </p:cNvPr>
          <p:cNvSpPr txBox="1"/>
          <p:nvPr/>
        </p:nvSpPr>
        <p:spPr>
          <a:xfrm>
            <a:off x="272196" y="1891064"/>
            <a:ext cx="11791949" cy="4154984"/>
          </a:xfrm>
          <a:prstGeom prst="rect">
            <a:avLst/>
          </a:prstGeom>
          <a:noFill/>
        </p:spPr>
        <p:txBody>
          <a:bodyPr wrap="square" rtlCol="0">
            <a:spAutoFit/>
          </a:bodyPr>
          <a:lstStyle/>
          <a:p>
            <a:endParaRPr lang="en-CA" sz="2400" b="0" i="0" dirty="0">
              <a:solidFill>
                <a:srgbClr val="D1D5DB"/>
              </a:solidFill>
              <a:effectLst/>
              <a:latin typeface="Söhne"/>
            </a:endParaRPr>
          </a:p>
          <a:p>
            <a:pPr marL="342900" indent="-342900">
              <a:buFont typeface="Arial" panose="020B0604020202020204" pitchFamily="34" charset="0"/>
              <a:buChar char="•"/>
            </a:pPr>
            <a:r>
              <a:rPr lang="en-CA" sz="2400" b="0" i="0" dirty="0">
                <a:solidFill>
                  <a:srgbClr val="D1D5DB"/>
                </a:solidFill>
                <a:effectLst/>
                <a:latin typeface="Söhne"/>
              </a:rPr>
              <a:t>we used the VADER Sentiment Intensity Analyzer to analyze the sentiment of song lyrics and determine the overall sentiment of each song.</a:t>
            </a:r>
          </a:p>
          <a:p>
            <a:pPr marL="342900" indent="-342900">
              <a:buFont typeface="Arial" panose="020B0604020202020204" pitchFamily="34" charset="0"/>
              <a:buChar char="•"/>
            </a:pPr>
            <a:endParaRPr lang="en-CA" sz="2400" dirty="0">
              <a:solidFill>
                <a:srgbClr val="D1D5DB"/>
              </a:solidFill>
              <a:latin typeface="Söhne"/>
            </a:endParaRPr>
          </a:p>
          <a:p>
            <a:pPr marL="342900" indent="-342900">
              <a:buFont typeface="Arial" panose="020B0604020202020204" pitchFamily="34" charset="0"/>
              <a:buChar char="•"/>
            </a:pPr>
            <a:r>
              <a:rPr lang="en-CA" sz="2400" b="0" i="0" dirty="0">
                <a:solidFill>
                  <a:srgbClr val="D1D5DB"/>
                </a:solidFill>
                <a:effectLst/>
                <a:latin typeface="Söhne"/>
              </a:rPr>
              <a:t>The sentiment intensity score is calculated using a combination of four sentiment scores: positive, negative, neutral, and compound.</a:t>
            </a:r>
          </a:p>
          <a:p>
            <a:endParaRPr lang="en-CA" sz="2400" b="0" i="0" dirty="0">
              <a:solidFill>
                <a:srgbClr val="D1D5DB"/>
              </a:solidFill>
              <a:effectLst/>
              <a:latin typeface="Söhne"/>
            </a:endParaRPr>
          </a:p>
          <a:p>
            <a:pPr marL="342900" indent="-342900">
              <a:buFont typeface="Arial" panose="020B0604020202020204" pitchFamily="34" charset="0"/>
              <a:buChar char="•"/>
            </a:pPr>
            <a:r>
              <a:rPr lang="en-CA" sz="2400" b="0" i="0" dirty="0">
                <a:solidFill>
                  <a:srgbClr val="D1D5DB"/>
                </a:solidFill>
                <a:effectLst/>
                <a:latin typeface="Söhne"/>
              </a:rPr>
              <a:t>polarity is a measure of the sentiment of individual words and phrases, while compound score is a measure of the overall sentiment of a piece of text.</a:t>
            </a:r>
          </a:p>
          <a:p>
            <a:pPr marL="342900" indent="-342900">
              <a:buFont typeface="Arial" panose="020B0604020202020204" pitchFamily="34" charset="0"/>
              <a:buChar char="•"/>
            </a:pPr>
            <a:endParaRPr lang="en-CA" sz="2400" dirty="0">
              <a:solidFill>
                <a:srgbClr val="D1D5DB"/>
              </a:solidFill>
              <a:latin typeface="Söhne"/>
            </a:endParaRPr>
          </a:p>
          <a:p>
            <a:pPr marL="342900" indent="-342900">
              <a:buFont typeface="Arial" panose="020B0604020202020204" pitchFamily="34" charset="0"/>
              <a:buChar char="•"/>
            </a:pPr>
            <a:endParaRPr lang="en-CA" sz="2400" b="0" i="0" dirty="0">
              <a:solidFill>
                <a:srgbClr val="D1D5DB"/>
              </a:solidFill>
              <a:effectLst/>
              <a:latin typeface="Söhne"/>
            </a:endParaRPr>
          </a:p>
        </p:txBody>
      </p:sp>
      <p:cxnSp>
        <p:nvCxnSpPr>
          <p:cNvPr id="59" name="Straight Connector 58">
            <a:extLst>
              <a:ext uri="{FF2B5EF4-FFF2-40B4-BE49-F238E27FC236}">
                <a16:creationId xmlns:a16="http://schemas.microsoft.com/office/drawing/2014/main" id="{E2F8B222-5856-DD32-F88E-BEB461798820}"/>
              </a:ext>
            </a:extLst>
          </p:cNvPr>
          <p:cNvCxnSpPr>
            <a:cxnSpLocks/>
          </p:cNvCxnSpPr>
          <p:nvPr/>
        </p:nvCxnSpPr>
        <p:spPr>
          <a:xfrm>
            <a:off x="0" y="1601017"/>
            <a:ext cx="12192000" cy="0"/>
          </a:xfrm>
          <a:prstGeom prst="line">
            <a:avLst/>
          </a:prstGeom>
          <a:ln>
            <a:solidFill>
              <a:schemeClr val="bg1">
                <a:lumMod val="95000"/>
                <a:alpha val="90000"/>
              </a:schemeClr>
            </a:solidFill>
          </a:ln>
        </p:spPr>
        <p:style>
          <a:lnRef idx="1">
            <a:schemeClr val="accent1"/>
          </a:lnRef>
          <a:fillRef idx="0">
            <a:schemeClr val="accent1"/>
          </a:fillRef>
          <a:effectRef idx="0">
            <a:schemeClr val="accent1"/>
          </a:effectRef>
          <a:fontRef idx="minor">
            <a:schemeClr val="tx1"/>
          </a:fontRef>
        </p:style>
      </p:cxnSp>
      <p:sp>
        <p:nvSpPr>
          <p:cNvPr id="118" name="Freeform: Shape 24">
            <a:extLst>
              <a:ext uri="{FF2B5EF4-FFF2-40B4-BE49-F238E27FC236}">
                <a16:creationId xmlns:a16="http://schemas.microsoft.com/office/drawing/2014/main" id="{9E59CF69-530D-6B61-CD33-13CBDA8FB501}"/>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20" name="TextBox 119">
            <a:extLst>
              <a:ext uri="{FF2B5EF4-FFF2-40B4-BE49-F238E27FC236}">
                <a16:creationId xmlns:a16="http://schemas.microsoft.com/office/drawing/2014/main" id="{E006CB4B-6469-BD82-37B2-95FC8D9D29D6}"/>
              </a:ext>
            </a:extLst>
          </p:cNvPr>
          <p:cNvSpPr txBox="1"/>
          <p:nvPr/>
        </p:nvSpPr>
        <p:spPr>
          <a:xfrm>
            <a:off x="1296469" y="6145299"/>
            <a:ext cx="1494129" cy="307777"/>
          </a:xfrm>
          <a:prstGeom prst="rect">
            <a:avLst/>
          </a:prstGeom>
          <a:noFill/>
        </p:spPr>
        <p:txBody>
          <a:bodyPr wrap="square" rtlCol="0">
            <a:spAutoFit/>
          </a:bodyPr>
          <a:lstStyle/>
          <a:p>
            <a:pPr algn="l"/>
            <a:r>
              <a:rPr lang="en-IN" sz="1400" b="1" spc="0" baseline="0" dirty="0">
                <a:ln/>
                <a:solidFill>
                  <a:schemeClr val="bg1"/>
                </a:solidFill>
                <a:latin typeface="Poppins-Regular"/>
                <a:cs typeface="Poppins-Regular"/>
                <a:sym typeface="Poppins-Regular"/>
                <a:rtl val="0"/>
              </a:rPr>
              <a:t>NORTHEASTERN</a:t>
            </a:r>
          </a:p>
        </p:txBody>
      </p:sp>
      <p:sp>
        <p:nvSpPr>
          <p:cNvPr id="121" name="TextBox 120">
            <a:extLst>
              <a:ext uri="{FF2B5EF4-FFF2-40B4-BE49-F238E27FC236}">
                <a16:creationId xmlns:a16="http://schemas.microsoft.com/office/drawing/2014/main" id="{FC3DB218-7883-5CF8-8AC6-01B0F259FD7D}"/>
              </a:ext>
            </a:extLst>
          </p:cNvPr>
          <p:cNvSpPr txBox="1"/>
          <p:nvPr/>
        </p:nvSpPr>
        <p:spPr>
          <a:xfrm>
            <a:off x="1291091" y="5986094"/>
            <a:ext cx="1910388" cy="276999"/>
          </a:xfrm>
          <a:prstGeom prst="rect">
            <a:avLst/>
          </a:prstGeom>
          <a:noFill/>
        </p:spPr>
        <p:txBody>
          <a:bodyPr wrap="square" rtlCol="0">
            <a:spAutoFit/>
          </a:bodyPr>
          <a:lstStyle/>
          <a:p>
            <a:pPr algn="l"/>
            <a:endParaRPr lang="en-IN" sz="1200" spc="0" baseline="0" dirty="0">
              <a:ln/>
              <a:solidFill>
                <a:srgbClr val="FFFFFF"/>
              </a:solidFill>
              <a:latin typeface="Poppins-Medium"/>
              <a:cs typeface="Poppins-Medium"/>
              <a:sym typeface="Poppins-Medium"/>
              <a:rtl val="0"/>
            </a:endParaRPr>
          </a:p>
        </p:txBody>
      </p:sp>
      <p:grpSp>
        <p:nvGrpSpPr>
          <p:cNvPr id="122" name="Graphic 22">
            <a:extLst>
              <a:ext uri="{FF2B5EF4-FFF2-40B4-BE49-F238E27FC236}">
                <a16:creationId xmlns:a16="http://schemas.microsoft.com/office/drawing/2014/main" id="{E491AD3C-6D12-0C06-EA33-B60D1F573C9B}"/>
              </a:ext>
            </a:extLst>
          </p:cNvPr>
          <p:cNvGrpSpPr/>
          <p:nvPr/>
        </p:nvGrpSpPr>
        <p:grpSpPr>
          <a:xfrm>
            <a:off x="3107581" y="6207327"/>
            <a:ext cx="141998" cy="134058"/>
            <a:chOff x="3193815" y="6207327"/>
            <a:chExt cx="141998" cy="134058"/>
          </a:xfrm>
        </p:grpSpPr>
        <p:sp>
          <p:nvSpPr>
            <p:cNvPr id="123" name="Freeform: Shape 37">
              <a:extLst>
                <a:ext uri="{FF2B5EF4-FFF2-40B4-BE49-F238E27FC236}">
                  <a16:creationId xmlns:a16="http://schemas.microsoft.com/office/drawing/2014/main" id="{5A9E6FEE-C6EE-F3FF-8BC6-18D5ABB762DA}"/>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124" name="Freeform: Shape 38">
              <a:extLst>
                <a:ext uri="{FF2B5EF4-FFF2-40B4-BE49-F238E27FC236}">
                  <a16:creationId xmlns:a16="http://schemas.microsoft.com/office/drawing/2014/main" id="{B8884601-55AE-5F94-A7DB-4AB8B6EB0986}"/>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125" name="TextBox 124">
            <a:extLst>
              <a:ext uri="{FF2B5EF4-FFF2-40B4-BE49-F238E27FC236}">
                <a16:creationId xmlns:a16="http://schemas.microsoft.com/office/drawing/2014/main" id="{A8C44D53-0EF2-3877-5A96-D691A5515605}"/>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126" name="TextBox 125">
            <a:extLst>
              <a:ext uri="{FF2B5EF4-FFF2-40B4-BE49-F238E27FC236}">
                <a16:creationId xmlns:a16="http://schemas.microsoft.com/office/drawing/2014/main" id="{4DCED5D6-81C4-4B11-57D1-DF987141340B}"/>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127" name="Graphic 22">
            <a:extLst>
              <a:ext uri="{FF2B5EF4-FFF2-40B4-BE49-F238E27FC236}">
                <a16:creationId xmlns:a16="http://schemas.microsoft.com/office/drawing/2014/main" id="{E92362EC-3E0D-4B08-C052-448E4D1AD030}"/>
              </a:ext>
            </a:extLst>
          </p:cNvPr>
          <p:cNvGrpSpPr/>
          <p:nvPr/>
        </p:nvGrpSpPr>
        <p:grpSpPr>
          <a:xfrm>
            <a:off x="4474933" y="6565987"/>
            <a:ext cx="4007480" cy="7634"/>
            <a:chOff x="4300409" y="6565987"/>
            <a:chExt cx="4007480" cy="7634"/>
          </a:xfrm>
        </p:grpSpPr>
        <p:sp>
          <p:nvSpPr>
            <p:cNvPr id="128" name="Freeform: Shape 47">
              <a:extLst>
                <a:ext uri="{FF2B5EF4-FFF2-40B4-BE49-F238E27FC236}">
                  <a16:creationId xmlns:a16="http://schemas.microsoft.com/office/drawing/2014/main" id="{0A839AED-7B41-4AF1-8F87-5DF69C9419D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129" name="Freeform: Shape 50">
              <a:extLst>
                <a:ext uri="{FF2B5EF4-FFF2-40B4-BE49-F238E27FC236}">
                  <a16:creationId xmlns:a16="http://schemas.microsoft.com/office/drawing/2014/main" id="{48C0E444-B7B9-51A0-985E-505810109E75}"/>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130" name="Graphic 22">
            <a:extLst>
              <a:ext uri="{FF2B5EF4-FFF2-40B4-BE49-F238E27FC236}">
                <a16:creationId xmlns:a16="http://schemas.microsoft.com/office/drawing/2014/main" id="{44CABD7A-7556-C4EC-19D1-05125084C66D}"/>
              </a:ext>
            </a:extLst>
          </p:cNvPr>
          <p:cNvGrpSpPr/>
          <p:nvPr/>
        </p:nvGrpSpPr>
        <p:grpSpPr>
          <a:xfrm>
            <a:off x="6014976" y="5942566"/>
            <a:ext cx="1010457" cy="347287"/>
            <a:chOff x="5985836" y="6055175"/>
            <a:chExt cx="682813" cy="234678"/>
          </a:xfrm>
        </p:grpSpPr>
        <p:grpSp>
          <p:nvGrpSpPr>
            <p:cNvPr id="131" name="Graphic 22">
              <a:extLst>
                <a:ext uri="{FF2B5EF4-FFF2-40B4-BE49-F238E27FC236}">
                  <a16:creationId xmlns:a16="http://schemas.microsoft.com/office/drawing/2014/main" id="{87638D4A-0444-7BCF-52FB-AFA5C7F27F3B}"/>
                </a:ext>
              </a:extLst>
            </p:cNvPr>
            <p:cNvGrpSpPr/>
            <p:nvPr/>
          </p:nvGrpSpPr>
          <p:grpSpPr>
            <a:xfrm>
              <a:off x="6209903" y="6055175"/>
              <a:ext cx="234678" cy="234678"/>
              <a:chOff x="6209903" y="6055175"/>
              <a:chExt cx="234678" cy="234678"/>
            </a:xfrm>
          </p:grpSpPr>
          <p:sp>
            <p:nvSpPr>
              <p:cNvPr id="138" name="Freeform: Shape 58">
                <a:extLst>
                  <a:ext uri="{FF2B5EF4-FFF2-40B4-BE49-F238E27FC236}">
                    <a16:creationId xmlns:a16="http://schemas.microsoft.com/office/drawing/2014/main" id="{A80F6C54-2444-7E46-B235-8077EC4F115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139" name="Graphic 22">
                <a:extLst>
                  <a:ext uri="{FF2B5EF4-FFF2-40B4-BE49-F238E27FC236}">
                    <a16:creationId xmlns:a16="http://schemas.microsoft.com/office/drawing/2014/main" id="{7F2C2E27-9BE3-ADAD-3C47-055BD03DCD49}"/>
                  </a:ext>
                </a:extLst>
              </p:cNvPr>
              <p:cNvGrpSpPr/>
              <p:nvPr/>
            </p:nvGrpSpPr>
            <p:grpSpPr>
              <a:xfrm>
                <a:off x="6289224" y="6120601"/>
                <a:ext cx="76037" cy="103750"/>
                <a:chOff x="6289224" y="6120601"/>
                <a:chExt cx="76037" cy="103750"/>
              </a:xfrm>
              <a:solidFill>
                <a:srgbClr val="000000"/>
              </a:solidFill>
            </p:grpSpPr>
            <p:sp>
              <p:nvSpPr>
                <p:cNvPr id="140" name="Freeform: Shape 60">
                  <a:extLst>
                    <a:ext uri="{FF2B5EF4-FFF2-40B4-BE49-F238E27FC236}">
                      <a16:creationId xmlns:a16="http://schemas.microsoft.com/office/drawing/2014/main" id="{FB3A41E1-263A-8538-CF88-E4B80806E80E}"/>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141" name="Freeform: Shape 62">
                  <a:extLst>
                    <a:ext uri="{FF2B5EF4-FFF2-40B4-BE49-F238E27FC236}">
                      <a16:creationId xmlns:a16="http://schemas.microsoft.com/office/drawing/2014/main" id="{67E4A0B1-C5CB-86E6-3B2C-316BC371465F}"/>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132" name="Graphic 22">
              <a:extLst>
                <a:ext uri="{FF2B5EF4-FFF2-40B4-BE49-F238E27FC236}">
                  <a16:creationId xmlns:a16="http://schemas.microsoft.com/office/drawing/2014/main" id="{D9FB99F0-F826-864A-CCE1-9A97BBE6DA00}"/>
                </a:ext>
              </a:extLst>
            </p:cNvPr>
            <p:cNvGrpSpPr/>
            <p:nvPr/>
          </p:nvGrpSpPr>
          <p:grpSpPr>
            <a:xfrm>
              <a:off x="6565205" y="6114036"/>
              <a:ext cx="103444" cy="111613"/>
              <a:chOff x="6565205" y="6114036"/>
              <a:chExt cx="103444" cy="111613"/>
            </a:xfrm>
            <a:solidFill>
              <a:srgbClr val="FFFFFF"/>
            </a:solidFill>
          </p:grpSpPr>
          <p:sp>
            <p:nvSpPr>
              <p:cNvPr id="136" name="Freeform: Shape 73">
                <a:extLst>
                  <a:ext uri="{FF2B5EF4-FFF2-40B4-BE49-F238E27FC236}">
                    <a16:creationId xmlns:a16="http://schemas.microsoft.com/office/drawing/2014/main" id="{82DA4B97-0569-C6A3-DC15-92D5598AA9EA}"/>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137" name="Freeform: Shape 77">
                <a:extLst>
                  <a:ext uri="{FF2B5EF4-FFF2-40B4-BE49-F238E27FC236}">
                    <a16:creationId xmlns:a16="http://schemas.microsoft.com/office/drawing/2014/main" id="{5DD23DFE-C1C4-0BC8-A293-D76281368F5F}"/>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133" name="Graphic 22">
              <a:extLst>
                <a:ext uri="{FF2B5EF4-FFF2-40B4-BE49-F238E27FC236}">
                  <a16:creationId xmlns:a16="http://schemas.microsoft.com/office/drawing/2014/main" id="{FB1C2AFD-BB21-4EB1-9A9E-66A8CFE1BFE8}"/>
                </a:ext>
              </a:extLst>
            </p:cNvPr>
            <p:cNvGrpSpPr/>
            <p:nvPr/>
          </p:nvGrpSpPr>
          <p:grpSpPr>
            <a:xfrm>
              <a:off x="5985836" y="6114036"/>
              <a:ext cx="103521" cy="111613"/>
              <a:chOff x="5985836" y="6114036"/>
              <a:chExt cx="103521" cy="111613"/>
            </a:xfrm>
            <a:solidFill>
              <a:srgbClr val="FFFFFF"/>
            </a:solidFill>
          </p:grpSpPr>
          <p:sp>
            <p:nvSpPr>
              <p:cNvPr id="134" name="Freeform: Shape 82">
                <a:extLst>
                  <a:ext uri="{FF2B5EF4-FFF2-40B4-BE49-F238E27FC236}">
                    <a16:creationId xmlns:a16="http://schemas.microsoft.com/office/drawing/2014/main" id="{9A6917DE-3E05-BCF8-CF7D-B5FCD7E12699}"/>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135" name="Freeform: Shape 83">
                <a:extLst>
                  <a:ext uri="{FF2B5EF4-FFF2-40B4-BE49-F238E27FC236}">
                    <a16:creationId xmlns:a16="http://schemas.microsoft.com/office/drawing/2014/main" id="{9F40A4A7-C372-453B-6299-A609DFB095A1}"/>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142" name="Graphic 22">
            <a:extLst>
              <a:ext uri="{FF2B5EF4-FFF2-40B4-BE49-F238E27FC236}">
                <a16:creationId xmlns:a16="http://schemas.microsoft.com/office/drawing/2014/main" id="{464820A3-652B-8895-45B0-38ECF9B67BF3}"/>
              </a:ext>
            </a:extLst>
          </p:cNvPr>
          <p:cNvGrpSpPr/>
          <p:nvPr/>
        </p:nvGrpSpPr>
        <p:grpSpPr>
          <a:xfrm>
            <a:off x="7404920" y="6042663"/>
            <a:ext cx="185055" cy="193980"/>
            <a:chOff x="6925086" y="6122815"/>
            <a:chExt cx="125050" cy="131081"/>
          </a:xfrm>
          <a:solidFill>
            <a:srgbClr val="1ED760"/>
          </a:solidFill>
        </p:grpSpPr>
        <p:sp>
          <p:nvSpPr>
            <p:cNvPr id="143" name="Freeform: Shape 85">
              <a:extLst>
                <a:ext uri="{FF2B5EF4-FFF2-40B4-BE49-F238E27FC236}">
                  <a16:creationId xmlns:a16="http://schemas.microsoft.com/office/drawing/2014/main" id="{BDDEC196-D46D-0416-7476-87DD51F312CD}"/>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144" name="Freeform: Shape 86">
              <a:extLst>
                <a:ext uri="{FF2B5EF4-FFF2-40B4-BE49-F238E27FC236}">
                  <a16:creationId xmlns:a16="http://schemas.microsoft.com/office/drawing/2014/main" id="{AA8BC747-A73E-F979-6E6A-E6A20E6E7C2A}"/>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145" name="Graphic 22">
            <a:extLst>
              <a:ext uri="{FF2B5EF4-FFF2-40B4-BE49-F238E27FC236}">
                <a16:creationId xmlns:a16="http://schemas.microsoft.com/office/drawing/2014/main" id="{B5C85BF2-10DF-4C9F-2722-FE0661281C3E}"/>
              </a:ext>
            </a:extLst>
          </p:cNvPr>
          <p:cNvGrpSpPr/>
          <p:nvPr/>
        </p:nvGrpSpPr>
        <p:grpSpPr>
          <a:xfrm>
            <a:off x="5437903" y="6041514"/>
            <a:ext cx="177618" cy="141560"/>
            <a:chOff x="5595881" y="6122039"/>
            <a:chExt cx="120025" cy="95659"/>
          </a:xfrm>
          <a:solidFill>
            <a:srgbClr val="FFFFFF"/>
          </a:solidFill>
        </p:grpSpPr>
        <p:sp>
          <p:nvSpPr>
            <p:cNvPr id="146" name="Freeform: Shape 89">
              <a:extLst>
                <a:ext uri="{FF2B5EF4-FFF2-40B4-BE49-F238E27FC236}">
                  <a16:creationId xmlns:a16="http://schemas.microsoft.com/office/drawing/2014/main" id="{88E60086-351F-4AA4-89A8-4DEABA97B5A1}"/>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147" name="Freeform: Shape 90">
              <a:extLst>
                <a:ext uri="{FF2B5EF4-FFF2-40B4-BE49-F238E27FC236}">
                  <a16:creationId xmlns:a16="http://schemas.microsoft.com/office/drawing/2014/main" id="{F2BB543F-3D58-DBA5-7F29-95D217526E2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148" name="Freeform: Shape 92">
              <a:extLst>
                <a:ext uri="{FF2B5EF4-FFF2-40B4-BE49-F238E27FC236}">
                  <a16:creationId xmlns:a16="http://schemas.microsoft.com/office/drawing/2014/main" id="{20F33A40-EA4E-2D8B-AC6E-9B982E21DC11}"/>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149" name="Graphic 22">
            <a:extLst>
              <a:ext uri="{FF2B5EF4-FFF2-40B4-BE49-F238E27FC236}">
                <a16:creationId xmlns:a16="http://schemas.microsoft.com/office/drawing/2014/main" id="{05551090-C285-55F4-F683-578C68069D69}"/>
              </a:ext>
            </a:extLst>
          </p:cNvPr>
          <p:cNvGrpSpPr/>
          <p:nvPr/>
        </p:nvGrpSpPr>
        <p:grpSpPr>
          <a:xfrm>
            <a:off x="9844023" y="6195366"/>
            <a:ext cx="167139" cy="169505"/>
            <a:chOff x="9752405" y="6195366"/>
            <a:chExt cx="167139" cy="169505"/>
          </a:xfrm>
          <a:noFill/>
        </p:grpSpPr>
        <p:sp>
          <p:nvSpPr>
            <p:cNvPr id="150" name="Freeform: Shape 98">
              <a:extLst>
                <a:ext uri="{FF2B5EF4-FFF2-40B4-BE49-F238E27FC236}">
                  <a16:creationId xmlns:a16="http://schemas.microsoft.com/office/drawing/2014/main" id="{8B0CABAD-F874-222E-2B9E-F842AFD233B3}"/>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51" name="Freeform: Shape 99">
              <a:extLst>
                <a:ext uri="{FF2B5EF4-FFF2-40B4-BE49-F238E27FC236}">
                  <a16:creationId xmlns:a16="http://schemas.microsoft.com/office/drawing/2014/main" id="{F65D67D5-DD04-AA61-C639-CE125AB72DA9}"/>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52" name="Graphic 22">
            <a:extLst>
              <a:ext uri="{FF2B5EF4-FFF2-40B4-BE49-F238E27FC236}">
                <a16:creationId xmlns:a16="http://schemas.microsoft.com/office/drawing/2014/main" id="{D7B37E34-7321-E763-4598-CCBFA2DAE05B}"/>
              </a:ext>
            </a:extLst>
          </p:cNvPr>
          <p:cNvGrpSpPr/>
          <p:nvPr/>
        </p:nvGrpSpPr>
        <p:grpSpPr>
          <a:xfrm>
            <a:off x="10246401" y="6212824"/>
            <a:ext cx="200782" cy="134592"/>
            <a:chOff x="10154783" y="6212824"/>
            <a:chExt cx="200782" cy="134592"/>
          </a:xfrm>
          <a:noFill/>
        </p:grpSpPr>
        <p:sp>
          <p:nvSpPr>
            <p:cNvPr id="153" name="Freeform: Shape 138">
              <a:extLst>
                <a:ext uri="{FF2B5EF4-FFF2-40B4-BE49-F238E27FC236}">
                  <a16:creationId xmlns:a16="http://schemas.microsoft.com/office/drawing/2014/main" id="{C31C2ECC-9068-B537-C0BE-46BBAE431C74}"/>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54" name="Freeform: Shape 139">
              <a:extLst>
                <a:ext uri="{FF2B5EF4-FFF2-40B4-BE49-F238E27FC236}">
                  <a16:creationId xmlns:a16="http://schemas.microsoft.com/office/drawing/2014/main" id="{11ECCF2D-EDF8-8715-2933-C2CC1B82A466}"/>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55" name="Freeform: Shape 140">
              <a:extLst>
                <a:ext uri="{FF2B5EF4-FFF2-40B4-BE49-F238E27FC236}">
                  <a16:creationId xmlns:a16="http://schemas.microsoft.com/office/drawing/2014/main" id="{913A26B9-9ABD-0BEA-63C6-D788F16010FE}"/>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56" name="Graphic 22">
            <a:extLst>
              <a:ext uri="{FF2B5EF4-FFF2-40B4-BE49-F238E27FC236}">
                <a16:creationId xmlns:a16="http://schemas.microsoft.com/office/drawing/2014/main" id="{3F0216C9-9EBD-EE63-062D-C1F425E7427E}"/>
              </a:ext>
            </a:extLst>
          </p:cNvPr>
          <p:cNvGrpSpPr/>
          <p:nvPr/>
        </p:nvGrpSpPr>
        <p:grpSpPr>
          <a:xfrm>
            <a:off x="10818745" y="6205799"/>
            <a:ext cx="75350" cy="150701"/>
            <a:chOff x="10727127" y="6205800"/>
            <a:chExt cx="75350" cy="150701"/>
          </a:xfrm>
          <a:noFill/>
        </p:grpSpPr>
        <p:sp>
          <p:nvSpPr>
            <p:cNvPr id="157" name="Freeform: Shape 143">
              <a:extLst>
                <a:ext uri="{FF2B5EF4-FFF2-40B4-BE49-F238E27FC236}">
                  <a16:creationId xmlns:a16="http://schemas.microsoft.com/office/drawing/2014/main" id="{0AD64C52-7CA0-94AC-6BA9-80D2DF501132}"/>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58" name="Freeform: Shape 144">
              <a:extLst>
                <a:ext uri="{FF2B5EF4-FFF2-40B4-BE49-F238E27FC236}">
                  <a16:creationId xmlns:a16="http://schemas.microsoft.com/office/drawing/2014/main" id="{6B06E351-B470-3A2A-28E2-CC90229DD181}"/>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59" name="Graphic 22">
            <a:extLst>
              <a:ext uri="{FF2B5EF4-FFF2-40B4-BE49-F238E27FC236}">
                <a16:creationId xmlns:a16="http://schemas.microsoft.com/office/drawing/2014/main" id="{367B6FFF-5DE7-80CC-62FC-2E6479265CEC}"/>
              </a:ext>
            </a:extLst>
          </p:cNvPr>
          <p:cNvGrpSpPr/>
          <p:nvPr/>
        </p:nvGrpSpPr>
        <p:grpSpPr>
          <a:xfrm>
            <a:off x="11050447" y="6302527"/>
            <a:ext cx="725717" cy="7634"/>
            <a:chOff x="10958829" y="6302527"/>
            <a:chExt cx="725717" cy="7634"/>
          </a:xfrm>
        </p:grpSpPr>
        <p:sp>
          <p:nvSpPr>
            <p:cNvPr id="160" name="Freeform: Shape 146">
              <a:extLst>
                <a:ext uri="{FF2B5EF4-FFF2-40B4-BE49-F238E27FC236}">
                  <a16:creationId xmlns:a16="http://schemas.microsoft.com/office/drawing/2014/main" id="{7088D055-94D0-1E45-6E92-3B48DFF299C9}"/>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61" name="Freeform: Shape 147">
              <a:extLst>
                <a:ext uri="{FF2B5EF4-FFF2-40B4-BE49-F238E27FC236}">
                  <a16:creationId xmlns:a16="http://schemas.microsoft.com/office/drawing/2014/main" id="{9D8508AA-2CBB-6553-A2A4-0527AFD740B1}"/>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62" name="Graphic 161">
            <a:extLst>
              <a:ext uri="{FF2B5EF4-FFF2-40B4-BE49-F238E27FC236}">
                <a16:creationId xmlns:a16="http://schemas.microsoft.com/office/drawing/2014/main" id="{87BCE280-8859-D0EF-F1D4-07F2FAC65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64" name="Graphic 163">
            <a:extLst>
              <a:ext uri="{FF2B5EF4-FFF2-40B4-BE49-F238E27FC236}">
                <a16:creationId xmlns:a16="http://schemas.microsoft.com/office/drawing/2014/main" id="{638F6398-F38A-61E9-F2F7-2AE30D4DF5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529" y="5943749"/>
            <a:ext cx="712911" cy="709877"/>
          </a:xfrm>
          <a:prstGeom prst="rect">
            <a:avLst/>
          </a:prstGeom>
        </p:spPr>
      </p:pic>
    </p:spTree>
    <p:extLst>
      <p:ext uri="{BB962C8B-B14F-4D97-AF65-F5344CB8AC3E}">
        <p14:creationId xmlns:p14="http://schemas.microsoft.com/office/powerpoint/2010/main" val="3203681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3794</TotalTime>
  <Words>821</Words>
  <Application>Microsoft Macintosh PowerPoint</Application>
  <PresentationFormat>Widescreen</PresentationFormat>
  <Paragraphs>121</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Poppins SemiBold</vt:lpstr>
      <vt:lpstr>Söhne</vt:lpstr>
      <vt:lpstr>Calibri</vt:lpstr>
      <vt:lpstr>Segoe UI</vt:lpstr>
      <vt:lpstr>Poppins-Medium</vt:lpstr>
      <vt:lpstr>Calibri Light</vt:lpstr>
      <vt:lpstr>Poppins Medium</vt:lpstr>
      <vt:lpstr>Arial</vt:lpstr>
      <vt:lpstr>Poppins-Regular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Deeksha Chilukuri</cp:lastModifiedBy>
  <cp:revision>16</cp:revision>
  <dcterms:created xsi:type="dcterms:W3CDTF">2022-11-28T05:54:09Z</dcterms:created>
  <dcterms:modified xsi:type="dcterms:W3CDTF">2023-04-02T23:28:05Z</dcterms:modified>
</cp:coreProperties>
</file>